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Lst>
  <p:notesMasterIdLst>
    <p:notesMasterId r:id="rId35"/>
  </p:notesMasterIdLst>
  <p:handoutMasterIdLst>
    <p:handoutMasterId r:id="rId36"/>
  </p:handoutMasterIdLst>
  <p:sldIdLst>
    <p:sldId id="523" r:id="rId5"/>
    <p:sldId id="320" r:id="rId6"/>
    <p:sldId id="546" r:id="rId7"/>
    <p:sldId id="309" r:id="rId8"/>
    <p:sldId id="313" r:id="rId9"/>
    <p:sldId id="544" r:id="rId10"/>
    <p:sldId id="314" r:id="rId11"/>
    <p:sldId id="327" r:id="rId12"/>
    <p:sldId id="315" r:id="rId13"/>
    <p:sldId id="316" r:id="rId14"/>
    <p:sldId id="317" r:id="rId15"/>
    <p:sldId id="321" r:id="rId16"/>
    <p:sldId id="545" r:id="rId17"/>
    <p:sldId id="531" r:id="rId18"/>
    <p:sldId id="323" r:id="rId19"/>
    <p:sldId id="325" r:id="rId20"/>
    <p:sldId id="326" r:id="rId21"/>
    <p:sldId id="332" r:id="rId22"/>
    <p:sldId id="333" r:id="rId23"/>
    <p:sldId id="533" r:id="rId24"/>
    <p:sldId id="532" r:id="rId25"/>
    <p:sldId id="534" r:id="rId26"/>
    <p:sldId id="535" r:id="rId27"/>
    <p:sldId id="536" r:id="rId28"/>
    <p:sldId id="537" r:id="rId29"/>
    <p:sldId id="538" r:id="rId30"/>
    <p:sldId id="539" r:id="rId31"/>
    <p:sldId id="540" r:id="rId32"/>
    <p:sldId id="541" r:id="rId33"/>
    <p:sldId id="542" r:id="rId34"/>
  </p:sldIdLst>
  <p:sldSz cx="12188825"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888"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98A"/>
    <a:srgbClr val="974CEA"/>
    <a:srgbClr val="C39C2F"/>
    <a:srgbClr val="C59C27"/>
    <a:srgbClr val="D13940"/>
    <a:srgbClr val="EF9A1A"/>
    <a:srgbClr val="907262"/>
    <a:srgbClr val="B3CD1F"/>
    <a:srgbClr val="43B1E5"/>
    <a:srgbClr val="00B8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5" autoAdjust="0"/>
    <p:restoredTop sz="71708" autoAdjust="0"/>
  </p:normalViewPr>
  <p:slideViewPr>
    <p:cSldViewPr snapToGrid="0" showGuides="1">
      <p:cViewPr varScale="1">
        <p:scale>
          <a:sx n="94" d="100"/>
          <a:sy n="94" d="100"/>
        </p:scale>
        <p:origin x="1880" y="192"/>
      </p:cViewPr>
      <p:guideLst>
        <p:guide orient="horz" pos="888"/>
        <p:guide pos="3839"/>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4" d="100"/>
          <a:sy n="94" d="100"/>
        </p:scale>
        <p:origin x="3680" y="19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B842F42-2CE9-4E35-95C1-410DC08A50B1}" type="datetimeFigureOut">
              <a:rPr lang="en-US" smtClean="0"/>
              <a:t>9/25/20</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26F2E89A-4FDF-4617-8DDF-BE2769EE821E}" type="slidenum">
              <a:rPr lang="en-US" smtClean="0"/>
              <a:t>‹#›</a:t>
            </a:fld>
            <a:endParaRPr lang="en-US"/>
          </a:p>
        </p:txBody>
      </p:sp>
    </p:spTree>
    <p:extLst>
      <p:ext uri="{BB962C8B-B14F-4D97-AF65-F5344CB8AC3E}">
        <p14:creationId xmlns:p14="http://schemas.microsoft.com/office/powerpoint/2010/main" val="257926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6F282904-F315-4730-8D91-37D99E141A6F}" type="datetimeFigureOut">
              <a:rPr lang="en-US" smtClean="0"/>
              <a:t>9/25/20</a:t>
            </a:fld>
            <a:endParaRPr lang="en-US"/>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54E672D7-8E2D-4611-973D-F4591A707C34}" type="slidenum">
              <a:rPr lang="en-US" smtClean="0"/>
              <a:t>‹#›</a:t>
            </a:fld>
            <a:endParaRPr lang="en-US"/>
          </a:p>
        </p:txBody>
      </p:sp>
    </p:spTree>
    <p:extLst>
      <p:ext uri="{BB962C8B-B14F-4D97-AF65-F5344CB8AC3E}">
        <p14:creationId xmlns:p14="http://schemas.microsoft.com/office/powerpoint/2010/main" val="1701357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Designed to be 30 Minute Talk.</a:t>
            </a:r>
          </a:p>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25512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two rules.  Raise the topic of why impose rules such as these?  Why not let users capitalize on full expressivity of git?  These are valid questions.  For this case, imposing these rules limits complexity and we find common, simple use patterns emerging.  Because of this, we can make well-defined statements such as “all changes made to master were first made to development”.  Therefore, </a:t>
            </a:r>
            <a:r>
              <a:rPr lang="en-US" b="1" dirty="0"/>
              <a:t>master is a subset of development and these two infinite lifetime branches cannot diverge in a significant way</a:t>
            </a:r>
            <a:r>
              <a:rPr lang="en-US" dirty="0"/>
              <a:t>.</a:t>
            </a:r>
          </a:p>
          <a:p>
            <a:endParaRPr lang="en-US" dirty="0"/>
          </a:p>
          <a:p>
            <a:r>
              <a:rPr lang="en-US" dirty="0"/>
              <a:t>For the graphic, the workflow was simple.  There is no possibility of a merge conflict.  No real integration occurring since second branch is based off of first branch’s commit merge on master.</a:t>
            </a:r>
          </a:p>
          <a:p>
            <a:endParaRPr lang="en-US" dirty="0"/>
          </a:p>
          <a:p>
            <a:r>
              <a:rPr lang="en-US" dirty="0"/>
              <a:t>I did not mention this, but if we get simple use patterns emerging, the graph history can be simpler – no rats nest of branches.  This can mean that it is easier to follow the progression of work and make it easier and less error prone for those who must approve merges into master.</a:t>
            </a:r>
          </a:p>
        </p:txBody>
      </p:sp>
      <p:sp>
        <p:nvSpPr>
          <p:cNvPr id="4" name="Slide Number Placeholder 3"/>
          <p:cNvSpPr>
            <a:spLocks noGrp="1"/>
          </p:cNvSpPr>
          <p:nvPr>
            <p:ph type="sldNum" sz="quarter" idx="10"/>
          </p:nvPr>
        </p:nvSpPr>
        <p:spPr/>
        <p:txBody>
          <a:bodyPr/>
          <a:lstStyle/>
          <a:p>
            <a:fld id="{54E672D7-8E2D-4611-973D-F4591A707C34}" type="slidenum">
              <a:rPr lang="en-US" smtClean="0"/>
              <a:t>12</a:t>
            </a:fld>
            <a:endParaRPr lang="en-US"/>
          </a:p>
        </p:txBody>
      </p:sp>
    </p:spTree>
    <p:extLst>
      <p:ext uri="{BB962C8B-B14F-4D97-AF65-F5344CB8AC3E}">
        <p14:creationId xmlns:p14="http://schemas.microsoft.com/office/powerpoint/2010/main" val="4077151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14</a:t>
            </a:fld>
            <a:endParaRPr lang="en-US"/>
          </a:p>
        </p:txBody>
      </p:sp>
    </p:spTree>
    <p:extLst>
      <p:ext uri="{BB962C8B-B14F-4D97-AF65-F5344CB8AC3E}">
        <p14:creationId xmlns:p14="http://schemas.microsoft.com/office/powerpoint/2010/main" val="228574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word current here. We started with Feature Branch Workflow and opted for something more complex.  This presently works, but might not as team grows/code grows.</a:t>
            </a:r>
          </a:p>
          <a:p>
            <a:endParaRPr lang="en-US" dirty="0"/>
          </a:p>
          <a:p>
            <a:r>
              <a:rPr lang="en-US" dirty="0"/>
              <a:t>We started with little policy during initial exploration/prototyping feature branch.  We were only three developers and could easily coordinate work so that our efforts were non-overlapping.  As more developers began working and our efforts changed, we began stepping on each others’ toes.  This necessitated increasing the complexity.  Also, desire to protect master.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Development should contain everything in master and possibly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Staged should contain everything in master and possibly more.</a:t>
            </a:r>
          </a:p>
        </p:txBody>
      </p:sp>
      <p:sp>
        <p:nvSpPr>
          <p:cNvPr id="4" name="Slide Number Placeholder 3"/>
          <p:cNvSpPr>
            <a:spLocks noGrp="1"/>
          </p:cNvSpPr>
          <p:nvPr>
            <p:ph type="sldNum" sz="quarter" idx="10"/>
          </p:nvPr>
        </p:nvSpPr>
        <p:spPr/>
        <p:txBody>
          <a:bodyPr/>
          <a:lstStyle/>
          <a:p>
            <a:fld id="{54E672D7-8E2D-4611-973D-F4591A707C34}" type="slidenum">
              <a:rPr lang="en-US" smtClean="0"/>
              <a:t>15</a:t>
            </a:fld>
            <a:endParaRPr lang="en-US"/>
          </a:p>
        </p:txBody>
      </p:sp>
    </p:spTree>
    <p:extLst>
      <p:ext uri="{BB962C8B-B14F-4D97-AF65-F5344CB8AC3E}">
        <p14:creationId xmlns:p14="http://schemas.microsoft.com/office/powerpoint/2010/main" val="173943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16</a:t>
            </a:fld>
            <a:endParaRPr lang="en-US"/>
          </a:p>
        </p:txBody>
      </p:sp>
    </p:spTree>
    <p:extLst>
      <p:ext uri="{BB962C8B-B14F-4D97-AF65-F5344CB8AC3E}">
        <p14:creationId xmlns:p14="http://schemas.microsoft.com/office/powerpoint/2010/main" val="176881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17</a:t>
            </a:fld>
            <a:endParaRPr lang="en-US"/>
          </a:p>
        </p:txBody>
      </p:sp>
    </p:spTree>
    <p:extLst>
      <p:ext uri="{BB962C8B-B14F-4D97-AF65-F5344CB8AC3E}">
        <p14:creationId xmlns:p14="http://schemas.microsoft.com/office/powerpoint/2010/main" val="2295497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downside to Git Flow for them is that</a:t>
            </a:r>
          </a:p>
          <a:p>
            <a:pPr marL="171450" indent="-171450">
              <a:buFont typeface="Arial" panose="020B0604020202020204" pitchFamily="34" charset="0"/>
              <a:buChar char="•"/>
            </a:pPr>
            <a:r>
              <a:rPr lang="en-US" dirty="0"/>
              <a:t>It is more complex than needed</a:t>
            </a:r>
          </a:p>
          <a:p>
            <a:pPr marL="171450" indent="-171450">
              <a:buFont typeface="Arial" panose="020B0604020202020204" pitchFamily="34" charset="0"/>
              <a:buChar char="•"/>
            </a:pPr>
            <a:r>
              <a:rPr lang="en-US" dirty="0"/>
              <a:t>You have to make certain that hot fixes and releases are merged back into develop (</a:t>
            </a:r>
            <a:r>
              <a:rPr lang="en-US" b="1" dirty="0"/>
              <a:t>synchronize infinite lifetime branches</a:t>
            </a:r>
            <a:r>
              <a:rPr lang="en-US" dirty="0"/>
              <a:t>).  </a:t>
            </a:r>
            <a:r>
              <a:rPr lang="en-US" b="1" dirty="0"/>
              <a:t>Common point of failure!</a:t>
            </a:r>
          </a:p>
          <a:p>
            <a:pPr marL="171450" indent="-171450">
              <a:buFont typeface="Arial" panose="020B0604020202020204" pitchFamily="34" charset="0"/>
              <a:buChar char="•"/>
            </a:pPr>
            <a:r>
              <a:rPr lang="en-US" b="0" dirty="0"/>
              <a:t>Having development on develop branch is annoying as many tools default to master as the main branch.</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main downside of GitHub flow is that it assumes that every commit to master is deployable.  This might be overly simplified for most real cases.  They incorporate other infinite branches to deal with this shortcoming.  They also allow for the possibility of releases.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Flow downstream is like what we have with FLASH.</a:t>
            </a:r>
          </a:p>
        </p:txBody>
      </p:sp>
      <p:sp>
        <p:nvSpPr>
          <p:cNvPr id="4" name="Slide Number Placeholder 3"/>
          <p:cNvSpPr>
            <a:spLocks noGrp="1"/>
          </p:cNvSpPr>
          <p:nvPr>
            <p:ph type="sldNum" sz="quarter" idx="10"/>
          </p:nvPr>
        </p:nvSpPr>
        <p:spPr/>
        <p:txBody>
          <a:bodyPr/>
          <a:lstStyle/>
          <a:p>
            <a:fld id="{54E672D7-8E2D-4611-973D-F4591A707C34}" type="slidenum">
              <a:rPr lang="en-US" smtClean="0"/>
              <a:t>18</a:t>
            </a:fld>
            <a:endParaRPr lang="en-US"/>
          </a:p>
        </p:txBody>
      </p:sp>
    </p:spTree>
    <p:extLst>
      <p:ext uri="{BB962C8B-B14F-4D97-AF65-F5344CB8AC3E}">
        <p14:creationId xmlns:p14="http://schemas.microsoft.com/office/powerpoint/2010/main" val="362237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19</a:t>
            </a:fld>
            <a:endParaRPr lang="en-US"/>
          </a:p>
        </p:txBody>
      </p:sp>
    </p:spTree>
    <p:extLst>
      <p:ext uri="{BB962C8B-B14F-4D97-AF65-F5344CB8AC3E}">
        <p14:creationId xmlns:p14="http://schemas.microsoft.com/office/powerpoint/2010/main" val="85169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332114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is more of a conversation where we form a common understanding of workflows and related issues by looking at different examples.  These workflows are meant to serve as examples and might not be appropriate for others talks.</a:t>
            </a:r>
          </a:p>
          <a:p>
            <a:endParaRPr lang="en-US" dirty="0"/>
          </a:p>
          <a:p>
            <a:r>
              <a:rPr lang="en-US" b="1" dirty="0"/>
              <a:t>I received positive comments regarding this talk when given at ATPESC.  It appears that conversation by example is more interesting and engaging.  I found that compared to the testing talk, many people were following the talk rather than working on their laptops.</a:t>
            </a:r>
          </a:p>
        </p:txBody>
      </p:sp>
      <p:sp>
        <p:nvSpPr>
          <p:cNvPr id="4" name="Slide Number Placeholder 3"/>
          <p:cNvSpPr>
            <a:spLocks noGrp="1"/>
          </p:cNvSpPr>
          <p:nvPr>
            <p:ph type="sldNum" sz="quarter" idx="5"/>
          </p:nvPr>
        </p:nvSpPr>
        <p:spPr/>
        <p:txBody>
          <a:bodyPr/>
          <a:lstStyle/>
          <a:p>
            <a:fld id="{54E672D7-8E2D-4611-973D-F4591A707C34}" type="slidenum">
              <a:rPr lang="en-US" smtClean="0"/>
              <a:t>4</a:t>
            </a:fld>
            <a:endParaRPr lang="en-US"/>
          </a:p>
        </p:txBody>
      </p:sp>
    </p:spTree>
    <p:extLst>
      <p:ext uri="{BB962C8B-B14F-4D97-AF65-F5344CB8AC3E}">
        <p14:creationId xmlns:p14="http://schemas.microsoft.com/office/powerpoint/2010/main" val="34132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simple and easy here do not imply that it is simple and easy for those just introduced to DVCS.  Rather, it means relative to those workflows that will be introduced.</a:t>
            </a:r>
          </a:p>
          <a:p>
            <a:endParaRPr lang="en-US" dirty="0"/>
          </a:p>
          <a:p>
            <a:r>
              <a:rPr lang="en-US" dirty="0"/>
              <a:t>Many team members means that with a single pull I might have conflicts related to work by five different developers.  I would need to work with each to resolve.</a:t>
            </a:r>
          </a:p>
          <a:p>
            <a:endParaRPr lang="en-US" dirty="0"/>
          </a:p>
          <a:p>
            <a:r>
              <a:rPr lang="en-US" dirty="0"/>
              <a:t>Only pushing once a month means that all repos could start to diverge significantly.  Harder to resolve.  Also, their work is hidden.  I might be working on same code or I might want something that they have done.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over “What if team members works on different parts of the code?” for the interest of time.</a:t>
            </a:r>
          </a:p>
          <a:p>
            <a:endParaRPr lang="en-US" dirty="0"/>
          </a:p>
          <a:p>
            <a:r>
              <a:rPr lang="en-US" dirty="0"/>
              <a:t>Last point is described in words by explaining that, as can occur with development, some commits will be broken.  This means that a user of the repository that would like to use a historic commit needs to know which are good and which are bad.  While we can accomplish this to some degree with commit messages and tags (what happens if we find out it is broken much later?), we want to work toward something better.  We introduce branches as a step in that direction.  Therefore, this flows into the next slide.</a:t>
            </a:r>
          </a:p>
        </p:txBody>
      </p:sp>
      <p:sp>
        <p:nvSpPr>
          <p:cNvPr id="4" name="Slide Number Placeholder 3"/>
          <p:cNvSpPr>
            <a:spLocks noGrp="1"/>
          </p:cNvSpPr>
          <p:nvPr>
            <p:ph type="sldNum" sz="quarter" idx="10"/>
          </p:nvPr>
        </p:nvSpPr>
        <p:spPr/>
        <p:txBody>
          <a:bodyPr/>
          <a:lstStyle/>
          <a:p>
            <a:fld id="{54E672D7-8E2D-4611-973D-F4591A707C34}" type="slidenum">
              <a:rPr lang="en-US" smtClean="0"/>
              <a:t>5</a:t>
            </a:fld>
            <a:endParaRPr lang="en-US"/>
          </a:p>
        </p:txBody>
      </p:sp>
    </p:spTree>
    <p:extLst>
      <p:ext uri="{BB962C8B-B14F-4D97-AF65-F5344CB8AC3E}">
        <p14:creationId xmlns:p14="http://schemas.microsoft.com/office/powerpoint/2010/main" val="1996617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Point of a branch is independent development and protecting master to some level.  However, working with branches is only sensible if we can add the work into master once it has matured to a good state and could be used by users.  In this sense, we are expressing that the latest commit on master should always be working.</a:t>
            </a:r>
          </a:p>
          <a:p>
            <a:endParaRPr lang="en-US" dirty="0"/>
          </a:p>
          <a:p>
            <a:r>
              <a:rPr lang="en-US" dirty="0"/>
              <a:t> fast-forward scenario as nice understanding of branch.  Dog-leg is only to emphasize that </a:t>
            </a:r>
            <a:r>
              <a:rPr lang="en-US" dirty="0" err="1"/>
              <a:t>FeatureA</a:t>
            </a:r>
            <a:r>
              <a:rPr lang="en-US" dirty="0"/>
              <a:t> is a branch.  However, we realize that it still represents a linear history of work.  We like fast-forward merges as these do not have an associated conflict.</a:t>
            </a:r>
          </a:p>
          <a:p>
            <a:endParaRPr lang="en-US" dirty="0"/>
          </a:p>
          <a:p>
            <a:r>
              <a:rPr lang="en-US" dirty="0"/>
              <a:t>Use second case to highlight normal branch states and to introduce merge commits.  Graph show two long-lived feature branches and race condition.  Cannot do a fast forward on one branch without losing other commits.</a:t>
            </a:r>
          </a:p>
          <a:p>
            <a:endParaRPr lang="en-US" b="0" dirty="0"/>
          </a:p>
          <a:p>
            <a:r>
              <a:rPr lang="en-US" b="0" dirty="0"/>
              <a:t>For the first branch, the merge commit was simple as </a:t>
            </a:r>
            <a:r>
              <a:rPr lang="en-US" b="0" dirty="0" err="1"/>
              <a:t>FeatureA</a:t>
            </a:r>
            <a:r>
              <a:rPr lang="en-US" b="0" dirty="0"/>
              <a:t> and master did not diverge – everything in master is also in </a:t>
            </a:r>
            <a:r>
              <a:rPr lang="en-US" b="0" dirty="0" err="1"/>
              <a:t>FeatureA</a:t>
            </a:r>
            <a:r>
              <a:rPr lang="en-US" b="0" dirty="0"/>
              <a:t>.  </a:t>
            </a:r>
          </a:p>
          <a:p>
            <a:r>
              <a:rPr lang="en-US" b="0" dirty="0"/>
              <a:t>However, when </a:t>
            </a:r>
            <a:r>
              <a:rPr lang="en-US" b="0" dirty="0" err="1"/>
              <a:t>FeatureB</a:t>
            </a:r>
            <a:r>
              <a:rPr lang="en-US" b="0" dirty="0"/>
              <a:t> is to be merged into master, there is a commit on master that is not on </a:t>
            </a:r>
            <a:r>
              <a:rPr lang="en-US" b="0" dirty="0" err="1"/>
              <a:t>FeatureB</a:t>
            </a:r>
            <a:r>
              <a:rPr lang="en-US" b="0" dirty="0"/>
              <a:t> =&gt; the two branches have diverged slightly.  The VCA must study the divergence and determine if there were conflicting changes made.</a:t>
            </a:r>
            <a:endParaRPr lang="en-US" b="1" dirty="0"/>
          </a:p>
        </p:txBody>
      </p:sp>
      <p:sp>
        <p:nvSpPr>
          <p:cNvPr id="4" name="Slide Number Placeholder 3"/>
          <p:cNvSpPr>
            <a:spLocks noGrp="1"/>
          </p:cNvSpPr>
          <p:nvPr>
            <p:ph type="sldNum" sz="quarter" idx="10"/>
          </p:nvPr>
        </p:nvSpPr>
        <p:spPr/>
        <p:txBody>
          <a:bodyPr/>
          <a:lstStyle/>
          <a:p>
            <a:fld id="{54E672D7-8E2D-4611-973D-F4591A707C34}" type="slidenum">
              <a:rPr lang="en-US" smtClean="0"/>
              <a:t>7</a:t>
            </a:fld>
            <a:endParaRPr lang="en-US"/>
          </a:p>
        </p:txBody>
      </p:sp>
    </p:spTree>
    <p:extLst>
      <p:ext uri="{BB962C8B-B14F-4D97-AF65-F5344CB8AC3E}">
        <p14:creationId xmlns:p14="http://schemas.microsoft.com/office/powerpoint/2010/main" val="468792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stuff was being developed by Dev1 and Dev2 decided to merge in a without communicating?  Consider that case that stuff was just for tinkering and was not necessarily meant to ever be in master.</a:t>
            </a:r>
          </a:p>
          <a:p>
            <a:endParaRPr lang="en-US" dirty="0"/>
          </a:p>
          <a:p>
            <a:r>
              <a:rPr lang="en-US" dirty="0"/>
              <a:t>Don’t dwell much on this.  Naming rule is clear and we can point out here that having unexpressive names like </a:t>
            </a:r>
            <a:r>
              <a:rPr lang="en-US" dirty="0" err="1"/>
              <a:t>a,b,stuff</a:t>
            </a:r>
            <a:r>
              <a:rPr lang="en-US" dirty="0"/>
              <a:t> is missing the opportunity to use the graph as communication to other developers.  Point out that basing a branch off of a branch other than master might be a good or a bad thing depending on team.  As an example, mention that a and stuff are being developed by different people.  If a is merged into stuff without prior consent, that this could lead to both technical and social difficulties.</a:t>
            </a:r>
          </a:p>
        </p:txBody>
      </p:sp>
      <p:sp>
        <p:nvSpPr>
          <p:cNvPr id="4" name="Slide Number Placeholder 3"/>
          <p:cNvSpPr>
            <a:spLocks noGrp="1"/>
          </p:cNvSpPr>
          <p:nvPr>
            <p:ph type="sldNum" sz="quarter" idx="10"/>
          </p:nvPr>
        </p:nvSpPr>
        <p:spPr/>
        <p:txBody>
          <a:bodyPr/>
          <a:lstStyle/>
          <a:p>
            <a:fld id="{54E672D7-8E2D-4611-973D-F4591A707C34}" type="slidenum">
              <a:rPr lang="en-US" smtClean="0"/>
              <a:t>8</a:t>
            </a:fld>
            <a:endParaRPr lang="en-US"/>
          </a:p>
        </p:txBody>
      </p:sp>
    </p:spTree>
    <p:extLst>
      <p:ext uri="{BB962C8B-B14F-4D97-AF65-F5344CB8AC3E}">
        <p14:creationId xmlns:p14="http://schemas.microsoft.com/office/powerpoint/2010/main" val="4199176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are creating a new variant of the Centralized workflow.</a:t>
            </a:r>
          </a:p>
          <a:p>
            <a:endParaRPr lang="en-US" dirty="0"/>
          </a:p>
          <a:p>
            <a:r>
              <a:rPr lang="en-US" dirty="0"/>
              <a:t>Walk through entire timeline in detail to help understand what can happen when collaborating via git and to hammer home the idea of local/remote synchronization.</a:t>
            </a:r>
          </a:p>
        </p:txBody>
      </p:sp>
      <p:sp>
        <p:nvSpPr>
          <p:cNvPr id="4" name="Slide Number Placeholder 3"/>
          <p:cNvSpPr>
            <a:spLocks noGrp="1"/>
          </p:cNvSpPr>
          <p:nvPr>
            <p:ph type="sldNum" sz="quarter" idx="10"/>
          </p:nvPr>
        </p:nvSpPr>
        <p:spPr/>
        <p:txBody>
          <a:bodyPr/>
          <a:lstStyle/>
          <a:p>
            <a:fld id="{54E672D7-8E2D-4611-973D-F4591A707C34}" type="slidenum">
              <a:rPr lang="en-US" smtClean="0"/>
              <a:t>9</a:t>
            </a:fld>
            <a:endParaRPr lang="en-US"/>
          </a:p>
        </p:txBody>
      </p:sp>
    </p:spTree>
    <p:extLst>
      <p:ext uri="{BB962C8B-B14F-4D97-AF65-F5344CB8AC3E}">
        <p14:creationId xmlns:p14="http://schemas.microsoft.com/office/powerpoint/2010/main" val="3744654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Fast-forward merge means that there has been no divergence between the two branches.  This can happen between two branches in a single repo or the same branch on two local repos.</a:t>
            </a:r>
          </a:p>
          <a:p>
            <a:endParaRPr lang="en-US" dirty="0"/>
          </a:p>
          <a:p>
            <a:r>
              <a:rPr lang="en-US" dirty="0"/>
              <a:t>Alice has fast-forward merge, which is simple to understand, has no merge conflicts.  Her repo is synchronized with remote.</a:t>
            </a:r>
          </a:p>
          <a:p>
            <a:endParaRPr lang="en-US" dirty="0"/>
          </a:p>
          <a:p>
            <a:r>
              <a:rPr lang="en-US" dirty="0"/>
              <a:t>Let’s imagine that they both made changes to the same part of </a:t>
            </a:r>
            <a:r>
              <a:rPr lang="en-US" dirty="0" err="1"/>
              <a:t>loops.cpp</a:t>
            </a:r>
            <a:r>
              <a:rPr lang="en-US" dirty="0"/>
              <a:t>.   Therefore, we again have a merge conflict.  Therefore, Bob’s repository is in a difficult state.</a:t>
            </a:r>
          </a:p>
        </p:txBody>
      </p:sp>
      <p:sp>
        <p:nvSpPr>
          <p:cNvPr id="4" name="Slide Number Placeholder 3"/>
          <p:cNvSpPr>
            <a:spLocks noGrp="1"/>
          </p:cNvSpPr>
          <p:nvPr>
            <p:ph type="sldNum" sz="quarter" idx="10"/>
          </p:nvPr>
        </p:nvSpPr>
        <p:spPr/>
        <p:txBody>
          <a:bodyPr/>
          <a:lstStyle/>
          <a:p>
            <a:fld id="{54E672D7-8E2D-4611-973D-F4591A707C34}" type="slidenum">
              <a:rPr lang="en-US" smtClean="0"/>
              <a:t>10</a:t>
            </a:fld>
            <a:endParaRPr lang="en-US"/>
          </a:p>
        </p:txBody>
      </p:sp>
    </p:spTree>
    <p:extLst>
      <p:ext uri="{BB962C8B-B14F-4D97-AF65-F5344CB8AC3E}">
        <p14:creationId xmlns:p14="http://schemas.microsoft.com/office/powerpoint/2010/main" val="347507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Majority of participants were aware of rebase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Leverages local vs. remote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necessary to understand the details of rebase.  Just the idea of rebasing to get fast-forward merge and that we get merge conflicts at rebase.</a:t>
            </a:r>
          </a:p>
          <a:p>
            <a:endParaRPr lang="en-US" dirty="0"/>
          </a:p>
          <a:p>
            <a:r>
              <a:rPr lang="en-US" dirty="0"/>
              <a:t>Bob will use rebase to slide his feature branch along so that it is now based off of latest commit on master.  This is not for free.  We create E’ from E </a:t>
            </a:r>
            <a:r>
              <a:rPr lang="en-US" dirty="0" err="1"/>
              <a:t>intergrated</a:t>
            </a:r>
            <a:r>
              <a:rPr lang="en-US" dirty="0"/>
              <a:t> with C-I.  This means that version control system will discover the merge conflict when establishing E’, pause rebase, let user resolve conflict.</a:t>
            </a:r>
          </a:p>
          <a:p>
            <a:endParaRPr lang="en-US" dirty="0"/>
          </a:p>
          <a:p>
            <a:r>
              <a:rPr lang="en-US" dirty="0"/>
              <a:t>Gloss over rebase here.  In previous talks, it appears that many people are aware of rebase.  Main idea is that we are controlling where, when, and how we find conflicts and resolve these.</a:t>
            </a:r>
          </a:p>
        </p:txBody>
      </p:sp>
      <p:sp>
        <p:nvSpPr>
          <p:cNvPr id="4" name="Slide Number Placeholder 3"/>
          <p:cNvSpPr>
            <a:spLocks noGrp="1"/>
          </p:cNvSpPr>
          <p:nvPr>
            <p:ph type="sldNum" sz="quarter" idx="10"/>
          </p:nvPr>
        </p:nvSpPr>
        <p:spPr/>
        <p:txBody>
          <a:bodyPr/>
          <a:lstStyle/>
          <a:p>
            <a:fld id="{54E672D7-8E2D-4611-973D-F4591A707C34}" type="slidenum">
              <a:rPr lang="en-US" smtClean="0"/>
              <a:t>11</a:t>
            </a:fld>
            <a:endParaRPr lang="en-US"/>
          </a:p>
        </p:txBody>
      </p:sp>
    </p:spTree>
    <p:extLst>
      <p:ext uri="{BB962C8B-B14F-4D97-AF65-F5344CB8AC3E}">
        <p14:creationId xmlns:p14="http://schemas.microsoft.com/office/powerpoint/2010/main" val="364970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2177C6-060C-4445-8C10-ADA6D3CE5F74}"/>
              </a:ext>
            </a:extLst>
          </p:cNvPr>
          <p:cNvSpPr/>
          <p:nvPr userDrawn="1"/>
        </p:nvSpPr>
        <p:spPr>
          <a:xfrm>
            <a:off x="0" y="6186396"/>
            <a:ext cx="12188825" cy="671604"/>
          </a:xfrm>
          <a:prstGeom prst="rect">
            <a:avLst/>
          </a:prstGeom>
          <a:solidFill>
            <a:schemeClr val="accent1">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548640" tIns="45720" rIns="45720" bIns="45720" numCol="1" spcCol="0" rtlCol="0" fromWordArt="0" anchor="ctr" anchorCtr="0" forceAA="0" compatLnSpc="1">
            <a:prstTxWarp prst="textNoShape">
              <a:avLst/>
            </a:prstTxWarp>
            <a:noAutofit/>
          </a:bodyPr>
          <a:lstStyle/>
          <a:p>
            <a:pPr algn="l">
              <a:lnSpc>
                <a:spcPct val="90000"/>
              </a:lnSpc>
            </a:pPr>
            <a:r>
              <a:rPr lang="en-US" sz="1600" dirty="0">
                <a:ln>
                  <a:noFill/>
                </a:ln>
                <a:solidFill>
                  <a:schemeClr val="bg1"/>
                </a:solidFill>
              </a:rPr>
              <a:t>exascaleproject.org</a:t>
            </a:r>
          </a:p>
        </p:txBody>
      </p:sp>
      <p:sp>
        <p:nvSpPr>
          <p:cNvPr id="22" name="Rectangle 21"/>
          <p:cNvSpPr/>
          <p:nvPr userDrawn="1"/>
        </p:nvSpPr>
        <p:spPr>
          <a:xfrm>
            <a:off x="8305800" y="5921829"/>
            <a:ext cx="3883025"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p:cNvSpPr>
            <a:spLocks noGrp="1"/>
          </p:cNvSpPr>
          <p:nvPr userDrawn="1">
            <p:ph type="ctrTitle"/>
          </p:nvPr>
        </p:nvSpPr>
        <p:spPr>
          <a:xfrm>
            <a:off x="3177633" y="503144"/>
            <a:ext cx="8292316" cy="1030930"/>
          </a:xfrm>
        </p:spPr>
        <p:txBody>
          <a:bodyPr anchor="b"/>
          <a:lstStyle>
            <a:lvl1pPr algn="l">
              <a:defRPr sz="3200" b="1">
                <a:solidFill>
                  <a:schemeClr val="tx1"/>
                </a:solidFill>
                <a:latin typeface="+mn-lt"/>
              </a:defRPr>
            </a:lvl1pPr>
          </a:lstStyle>
          <a:p>
            <a:r>
              <a:rPr lang="en-US"/>
              <a:t>Click to edit Master title style</a:t>
            </a:r>
            <a:endParaRPr lang="en-US" dirty="0"/>
          </a:p>
        </p:txBody>
      </p:sp>
      <p:sp>
        <p:nvSpPr>
          <p:cNvPr id="3" name="Subtitle 2"/>
          <p:cNvSpPr>
            <a:spLocks noGrp="1"/>
          </p:cNvSpPr>
          <p:nvPr userDrawn="1">
            <p:ph type="subTitle" idx="1"/>
          </p:nvPr>
        </p:nvSpPr>
        <p:spPr>
          <a:xfrm>
            <a:off x="3177632" y="2085962"/>
            <a:ext cx="8292317" cy="2855300"/>
          </a:xfrm>
        </p:spPr>
        <p:txBody>
          <a:bodyPr lIns="109728"/>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640" y="483164"/>
            <a:ext cx="2050840" cy="935496"/>
          </a:xfrm>
          <a:prstGeom prst="rect">
            <a:avLst/>
          </a:prstGeom>
        </p:spPr>
      </p:pic>
      <p:pic>
        <p:nvPicPr>
          <p:cNvPr id="16" name="Picture 1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89921" y="6322747"/>
            <a:ext cx="2409477" cy="401008"/>
          </a:xfrm>
          <a:prstGeom prst="rect">
            <a:avLst/>
          </a:prstGeom>
        </p:spPr>
      </p:pic>
      <p:pic>
        <p:nvPicPr>
          <p:cNvPr id="17" name="Picture 16"/>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b="70693"/>
          <a:stretch/>
        </p:blipFill>
        <p:spPr>
          <a:xfrm>
            <a:off x="10204521" y="6307740"/>
            <a:ext cx="1367541" cy="428915"/>
          </a:xfrm>
          <a:prstGeom prst="rect">
            <a:avLst/>
          </a:prstGeom>
        </p:spPr>
      </p:pic>
      <p:pic>
        <p:nvPicPr>
          <p:cNvPr id="11" name="Picture 10">
            <a:extLst>
              <a:ext uri="{FF2B5EF4-FFF2-40B4-BE49-F238E27FC236}">
                <a16:creationId xmlns:a16="http://schemas.microsoft.com/office/drawing/2014/main" id="{FEB516F4-C09A-4E83-A0F1-168C638F25AA}"/>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58932" b="1495"/>
          <a:stretch/>
        </p:blipFill>
        <p:spPr>
          <a:xfrm rot="10800000">
            <a:off x="-1" y="1572767"/>
            <a:ext cx="2852965" cy="4078297"/>
          </a:xfrm>
          <a:prstGeom prst="rect">
            <a:avLst/>
          </a:prstGeom>
        </p:spPr>
      </p:pic>
      <p:pic>
        <p:nvPicPr>
          <p:cNvPr id="10" name="Picture 9" descr="IDEAS_logo.png">
            <a:extLst>
              <a:ext uri="{FF2B5EF4-FFF2-40B4-BE49-F238E27FC236}">
                <a16:creationId xmlns:a16="http://schemas.microsoft.com/office/drawing/2014/main" id="{CC8C5CC8-8690-884D-B068-6A2CD155D7B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211056" y="1848659"/>
            <a:ext cx="2350008" cy="815135"/>
          </a:xfrm>
          <a:prstGeom prst="rect">
            <a:avLst/>
          </a:prstGeom>
        </p:spPr>
      </p:pic>
    </p:spTree>
    <p:extLst>
      <p:ext uri="{BB962C8B-B14F-4D97-AF65-F5344CB8AC3E}">
        <p14:creationId xmlns:p14="http://schemas.microsoft.com/office/powerpoint/2010/main" val="32492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2473" cy="914400"/>
          </a:xfrm>
        </p:spPr>
        <p:txBody>
          <a:bodyPr anchor="t" anchorCtr="0"/>
          <a:lstStyle/>
          <a:p>
            <a:r>
              <a:rPr lang="en-US"/>
              <a:t>Click to edit Master title style</a:t>
            </a:r>
            <a:endParaRPr lang="en-US" dirty="0"/>
          </a:p>
        </p:txBody>
      </p:sp>
      <p:sp>
        <p:nvSpPr>
          <p:cNvPr id="3" name="Content Placeholder 2"/>
          <p:cNvSpPr>
            <a:spLocks noGrp="1"/>
          </p:cNvSpPr>
          <p:nvPr>
            <p:ph idx="1" hasCustomPrompt="1"/>
          </p:nvPr>
        </p:nvSpPr>
        <p:spPr>
          <a:xfrm>
            <a:off x="365760" y="1737360"/>
            <a:ext cx="11369809"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209220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hasCustomPrompt="1"/>
          </p:nvPr>
        </p:nvSpPr>
        <p:spPr>
          <a:xfrm>
            <a:off x="457200" y="1737360"/>
            <a:ext cx="5588582"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58550"/>
            <a:ext cx="5588582"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buFont typeface="Arial" panose="020B0604020202020204" pitchFamily="34" charset="0"/>
              <a:buChar cha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914" y="1737360"/>
            <a:ext cx="5531934" cy="821190"/>
          </a:xfrm>
          <a:solidFill>
            <a:schemeClr val="accent1">
              <a:lumMod val="40000"/>
              <a:lumOff val="60000"/>
            </a:schemeClr>
          </a:solidFill>
          <a:ln w="19050">
            <a:solidFill>
              <a:schemeClr val="tx2">
                <a:lumMod val="60000"/>
                <a:lumOff val="40000"/>
              </a:schemeClr>
            </a:solidFill>
          </a:ln>
        </p:spPr>
        <p:txBody>
          <a:bodyPr anchor="b"/>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8914" y="2558550"/>
            <a:ext cx="5531934" cy="3373229"/>
          </a:xfrm>
          <a:noFill/>
          <a:ln w="19050">
            <a:gradFill flip="none" rotWithShape="1">
              <a:gsLst>
                <a:gs pos="0">
                  <a:schemeClr val="bg1">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p:spPr>
        <p:txBody>
          <a:bodyPr/>
          <a:lstStyle>
            <a:lvl1pPr>
              <a:defRPr sz="2000"/>
            </a:lvl1pPr>
            <a:lvl2pPr>
              <a:defRPr sz="1800"/>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7465488" cy="810738"/>
          </a:xfrm>
        </p:spPr>
        <p:txBody>
          <a:bodyPr/>
          <a:lstStyle>
            <a:lvl1pPr>
              <a:defRPr sz="2400"/>
            </a:lvl1pPr>
          </a:lstStyle>
          <a:p>
            <a:r>
              <a:rPr lang="en-US"/>
              <a:t>Click to edit Master title style</a:t>
            </a:r>
            <a:endParaRPr lang="en-US" dirty="0"/>
          </a:p>
        </p:txBody>
      </p:sp>
      <p:sp>
        <p:nvSpPr>
          <p:cNvPr id="3" name="Text Placeholder 2"/>
          <p:cNvSpPr>
            <a:spLocks noGrp="1"/>
          </p:cNvSpPr>
          <p:nvPr>
            <p:ph type="body" idx="1" hasCustomPrompt="1"/>
          </p:nvPr>
        </p:nvSpPr>
        <p:spPr>
          <a:xfrm>
            <a:off x="448056"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hasCustomPrompt="1"/>
          </p:nvPr>
        </p:nvSpPr>
        <p:spPr>
          <a:xfrm>
            <a:off x="448056"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6153912" y="1316736"/>
            <a:ext cx="5605272" cy="347472"/>
          </a:xfrm>
          <a:solidFill>
            <a:schemeClr val="accent3"/>
          </a:solidFill>
          <a:ln w="19050">
            <a:solidFill>
              <a:schemeClr val="tx2">
                <a:lumMod val="60000"/>
                <a:lumOff val="40000"/>
              </a:schemeClr>
            </a:solidFill>
          </a:ln>
        </p:spPr>
        <p:txBody>
          <a:bodyPr anchor="ctr"/>
          <a:lstStyle>
            <a:lvl1pPr marL="0" indent="0">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hasCustomPrompt="1"/>
          </p:nvPr>
        </p:nvSpPr>
        <p:spPr>
          <a:xfrm>
            <a:off x="6153912" y="1655064"/>
            <a:ext cx="5605272" cy="1316736"/>
          </a:xfrm>
          <a:noFill/>
          <a:ln w="19050">
            <a:gradFill flip="none" rotWithShape="1">
              <a:gsLst>
                <a:gs pos="0">
                  <a:schemeClr val="bg1">
                    <a:alpha val="0"/>
                  </a:schemeClr>
                </a:gs>
                <a:gs pos="100000">
                  <a:schemeClr val="accent3"/>
                </a:gs>
              </a:gsLst>
              <a:lin ang="16200000" scaled="1"/>
              <a:tileRect/>
            </a:gradFill>
          </a:ln>
        </p:spPr>
        <p:txBody>
          <a:bodyPr/>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1AC1494F-06BF-478E-BCF5-6FCC755EF91F}"/>
              </a:ext>
            </a:extLst>
          </p:cNvPr>
          <p:cNvSpPr>
            <a:spLocks noGrp="1"/>
          </p:cNvSpPr>
          <p:nvPr>
            <p:ph type="body" sz="quarter" idx="10" hasCustomPrompt="1"/>
          </p:nvPr>
        </p:nvSpPr>
        <p:spPr>
          <a:xfrm>
            <a:off x="447675"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2" name="Text Placeholder 11">
            <a:extLst>
              <a:ext uri="{FF2B5EF4-FFF2-40B4-BE49-F238E27FC236}">
                <a16:creationId xmlns:a16="http://schemas.microsoft.com/office/drawing/2014/main" id="{DE13F5F8-5DA4-4A7D-94FF-19BFEBF090FD}"/>
              </a:ext>
            </a:extLst>
          </p:cNvPr>
          <p:cNvSpPr>
            <a:spLocks noGrp="1"/>
          </p:cNvSpPr>
          <p:nvPr>
            <p:ph type="body" sz="quarter" idx="11" hasCustomPrompt="1"/>
          </p:nvPr>
        </p:nvSpPr>
        <p:spPr>
          <a:xfrm>
            <a:off x="6153150" y="3438144"/>
            <a:ext cx="5605463" cy="338138"/>
          </a:xfrm>
          <a:solidFill>
            <a:schemeClr val="accent3"/>
          </a:solidFill>
          <a:ln w="19050">
            <a:solidFill>
              <a:schemeClr val="tx2">
                <a:lumMod val="60000"/>
                <a:lumOff val="40000"/>
              </a:schemeClr>
            </a:solidFill>
            <a:miter lim="800000"/>
            <a:headEnd/>
            <a:tailEnd/>
          </a:ln>
        </p:spPr>
        <p:txBody>
          <a:bodyPr vert="horz" wrap="square" lIns="91440" tIns="45720" rIns="91440" bIns="45720" numCol="1" anchor="ctr" anchorCtr="0" compatLnSpc="1">
            <a:prstTxWarp prst="textNoShape">
              <a:avLst/>
            </a:prstTxWarp>
            <a:noAutofit/>
          </a:bodyPr>
          <a:lstStyle>
            <a:lvl1pPr marL="0" indent="0">
              <a:buNone/>
              <a:defRPr lang="en-US" sz="1800" b="0" smtClean="0">
                <a:solidFill>
                  <a:schemeClr val="bg1"/>
                </a:solidFill>
              </a:defRPr>
            </a:lvl1pPr>
            <a:lvl2pPr>
              <a:defRPr lang="en-US" b="1" smtClean="0">
                <a:solidFill>
                  <a:schemeClr val="bg1"/>
                </a:solidFill>
              </a:defRPr>
            </a:lvl2pPr>
            <a:lvl3pPr>
              <a:defRPr lang="en-US" b="1" smtClean="0">
                <a:solidFill>
                  <a:schemeClr val="bg1"/>
                </a:solidFill>
              </a:defRPr>
            </a:lvl3pPr>
            <a:lvl4pPr>
              <a:defRPr lang="en-US" b="1" smtClean="0">
                <a:solidFill>
                  <a:schemeClr val="bg1"/>
                </a:solidFill>
              </a:defRPr>
            </a:lvl4pPr>
            <a:lvl5pPr>
              <a:defRPr lang="en-US" b="1">
                <a:solidFill>
                  <a:schemeClr val="bg1"/>
                </a:solidFill>
              </a:defRPr>
            </a:lvl5pPr>
          </a:lstStyle>
          <a:p>
            <a:pPr marL="230188" lvl="0" indent="-230188"/>
            <a:r>
              <a:rPr lang="en-US" dirty="0"/>
              <a:t>Click to edit Master text styles</a:t>
            </a:r>
          </a:p>
        </p:txBody>
      </p:sp>
      <p:sp>
        <p:nvSpPr>
          <p:cNvPr id="14" name="Text Placeholder 13">
            <a:extLst>
              <a:ext uri="{FF2B5EF4-FFF2-40B4-BE49-F238E27FC236}">
                <a16:creationId xmlns:a16="http://schemas.microsoft.com/office/drawing/2014/main" id="{11508C29-BEAF-4D1B-85C7-62D86B9A99F0}"/>
              </a:ext>
            </a:extLst>
          </p:cNvPr>
          <p:cNvSpPr>
            <a:spLocks noGrp="1"/>
          </p:cNvSpPr>
          <p:nvPr>
            <p:ph type="body" sz="quarter" idx="12"/>
          </p:nvPr>
        </p:nvSpPr>
        <p:spPr>
          <a:xfrm>
            <a:off x="447675"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
        <p:nvSpPr>
          <p:cNvPr id="16" name="Text Placeholder 15">
            <a:extLst>
              <a:ext uri="{FF2B5EF4-FFF2-40B4-BE49-F238E27FC236}">
                <a16:creationId xmlns:a16="http://schemas.microsoft.com/office/drawing/2014/main" id="{DA42C277-CD07-4855-BE2B-F5804018ECD9}"/>
              </a:ext>
            </a:extLst>
          </p:cNvPr>
          <p:cNvSpPr>
            <a:spLocks noGrp="1"/>
          </p:cNvSpPr>
          <p:nvPr>
            <p:ph type="body" sz="quarter" idx="13"/>
          </p:nvPr>
        </p:nvSpPr>
        <p:spPr>
          <a:xfrm>
            <a:off x="6153150" y="3776472"/>
            <a:ext cx="5605463" cy="1316736"/>
          </a:xfrm>
          <a:noFill/>
          <a:ln w="19050">
            <a:gradFill flip="none" rotWithShape="1">
              <a:gsLst>
                <a:gs pos="0">
                  <a:schemeClr val="bg1">
                    <a:alpha val="0"/>
                  </a:schemeClr>
                </a:gs>
                <a:gs pos="100000">
                  <a:schemeClr val="accent3"/>
                </a:gs>
              </a:gsLst>
              <a:lin ang="16200000" scaled="1"/>
              <a:tileRect/>
            </a:gradFill>
            <a:miter lim="800000"/>
            <a:headEnd/>
            <a:tailEnd/>
          </a:ln>
        </p:spPr>
        <p:txBody>
          <a:bodyPr vert="horz" wrap="square" lIns="91440" tIns="45720" rIns="91440" bIns="45720" numCol="1" anchor="t" anchorCtr="0" compatLnSpc="1">
            <a:prstTxWarp prst="textNoShape">
              <a:avLst/>
            </a:prstTxWarp>
            <a:noAutofit/>
          </a:bodyPr>
          <a:lstStyle>
            <a:lvl1pPr>
              <a:defRPr lang="en-US" sz="1800" smtClean="0"/>
            </a:lvl1pPr>
            <a:lvl2pPr>
              <a:defRPr lang="en-US" sz="1600" smtClean="0"/>
            </a:lvl2pPr>
            <a:lvl3pPr>
              <a:defRPr lang="en-US" sz="1400" smtClean="0"/>
            </a:lvl3pPr>
            <a:lvl4pPr>
              <a:defRPr lang="en-US" sz="1200" smtClean="0"/>
            </a:lvl4pPr>
            <a:lvl5pPr>
              <a:defRPr lang="en-US"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5463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61210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411480"/>
            <a:ext cx="11375136"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19886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1C1369-A08C-454A-B0B5-0955BB31B11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58932" b="1495"/>
          <a:stretch/>
        </p:blipFill>
        <p:spPr>
          <a:xfrm>
            <a:off x="9335860" y="0"/>
            <a:ext cx="2852965" cy="4078297"/>
          </a:xfrm>
          <a:prstGeom prst="rect">
            <a:avLst/>
          </a:prstGeom>
          <a:effectLst>
            <a:outerShdw blurRad="50800" dist="50800" dir="5400000" algn="ctr" rotWithShape="0">
              <a:srgbClr val="000000">
                <a:alpha val="0"/>
              </a:srgbClr>
            </a:outerShdw>
          </a:effectLst>
        </p:spPr>
      </p:pic>
      <p:sp>
        <p:nvSpPr>
          <p:cNvPr id="1026" name="Title Placeholder 1"/>
          <p:cNvSpPr>
            <a:spLocks noGrp="1"/>
          </p:cNvSpPr>
          <p:nvPr>
            <p:ph type="title"/>
          </p:nvPr>
        </p:nvSpPr>
        <p:spPr bwMode="auto">
          <a:xfrm>
            <a:off x="365760" y="411480"/>
            <a:ext cx="11376442" cy="8469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365760" y="1737360"/>
            <a:ext cx="11376442"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1160" y="6183517"/>
            <a:ext cx="1971212" cy="533060"/>
          </a:xfrm>
          <a:prstGeom prst="rect">
            <a:avLst/>
          </a:prstGeom>
        </p:spPr>
      </p:pic>
      <p:sp>
        <p:nvSpPr>
          <p:cNvPr id="8" name="Rectangle 256"/>
          <p:cNvSpPr txBox="1">
            <a:spLocks noChangeArrowheads="1"/>
          </p:cNvSpPr>
          <p:nvPr userDrawn="1"/>
        </p:nvSpPr>
        <p:spPr>
          <a:xfrm>
            <a:off x="363828" y="6477000"/>
            <a:ext cx="3315547" cy="182562"/>
          </a:xfrm>
          <a:prstGeom prst="rect">
            <a:avLst/>
          </a:prstGeom>
          <a:ln/>
        </p:spPr>
        <p:txBody>
          <a:bodyPr anchor="ctr"/>
          <a:lstStyle/>
          <a:p>
            <a:pPr algn="l"/>
            <a:r>
              <a:rPr lang="en-US" sz="1000" dirty="0">
                <a:solidFill>
                  <a:schemeClr val="tx1"/>
                </a:solidFill>
                <a:latin typeface="Arial" pitchFamily="34" charset="0"/>
                <a:cs typeface="Arial" pitchFamily="34" charset="0"/>
              </a:rPr>
              <a:t> </a:t>
            </a:r>
          </a:p>
        </p:txBody>
      </p:sp>
      <p:sp>
        <p:nvSpPr>
          <p:cNvPr id="9" name="Rectangle 6"/>
          <p:cNvSpPr>
            <a:spLocks noChangeArrowheads="1"/>
          </p:cNvSpPr>
          <p:nvPr userDrawn="1"/>
        </p:nvSpPr>
        <p:spPr bwMode="auto">
          <a:xfrm flipH="1">
            <a:off x="163374" y="6513051"/>
            <a:ext cx="515635" cy="146511"/>
          </a:xfrm>
          <a:prstGeom prst="rect">
            <a:avLst/>
          </a:prstGeom>
          <a:noFill/>
          <a:ln w="9525">
            <a:noFill/>
            <a:miter lim="800000"/>
            <a:headEnd/>
            <a:tailEnd/>
          </a:ln>
          <a:effectLst/>
        </p:spPr>
        <p:txBody>
          <a:bodyPr lIns="0" tIns="0" rIns="0" bIns="0"/>
          <a:lstStyle/>
          <a:p>
            <a:pPr algn="l"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l"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11" name="Rectangle 256">
            <a:extLst>
              <a:ext uri="{FF2B5EF4-FFF2-40B4-BE49-F238E27FC236}">
                <a16:creationId xmlns:a16="http://schemas.microsoft.com/office/drawing/2014/main" id="{6407780F-DC08-3848-A536-C82805C7F8A1}"/>
              </a:ext>
            </a:extLst>
          </p:cNvPr>
          <p:cNvSpPr txBox="1">
            <a:spLocks noChangeArrowheads="1"/>
          </p:cNvSpPr>
          <p:nvPr userDrawn="1"/>
        </p:nvSpPr>
        <p:spPr>
          <a:xfrm>
            <a:off x="363827" y="6477581"/>
            <a:ext cx="3315547" cy="182562"/>
          </a:xfrm>
          <a:prstGeom prst="rect">
            <a:avLst/>
          </a:prstGeom>
          <a:ln/>
        </p:spPr>
        <p:txBody>
          <a:bodyPr anchor="ctr"/>
          <a:lstStyle/>
          <a:p>
            <a:pPr algn="l"/>
            <a:endParaRPr lang="en-US" sz="1000" dirty="0">
              <a:solidFill>
                <a:schemeClr val="tx1"/>
              </a:solidFill>
              <a:latin typeface="Arial" pitchFamily="34" charset="0"/>
              <a:cs typeface="Arial" pitchFamily="34" charset="0"/>
            </a:endParaRPr>
          </a:p>
        </p:txBody>
      </p:sp>
      <p:pic>
        <p:nvPicPr>
          <p:cNvPr id="12" name="Picture 11" descr="IDEAS_logo.png">
            <a:extLst>
              <a:ext uri="{FF2B5EF4-FFF2-40B4-BE49-F238E27FC236}">
                <a16:creationId xmlns:a16="http://schemas.microsoft.com/office/drawing/2014/main" id="{17DEFBC4-AA31-4448-A623-8E6DF8AB037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663530" y="6156960"/>
            <a:ext cx="1845330" cy="640080"/>
          </a:xfrm>
          <a:prstGeom prst="rect">
            <a:avLst/>
          </a:prstGeom>
        </p:spPr>
      </p:pic>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949" r:id="rId1"/>
    <p:sldLayoutId id="2147483937" r:id="rId2"/>
    <p:sldLayoutId id="2147483939" r:id="rId3"/>
    <p:sldLayoutId id="2147483950" r:id="rId4"/>
    <p:sldLayoutId id="2147483940" r:id="rId5"/>
    <p:sldLayoutId id="2147483941" r:id="rId6"/>
  </p:sldLayoutIdLst>
  <p:hf hdr="0" ftr="0" dt="0"/>
  <p:txStyles>
    <p:titleStyle>
      <a:lvl1pPr marL="0" indent="0" algn="l" rtl="0" eaLnBrk="1" fontAlgn="base" hangingPunct="1">
        <a:lnSpc>
          <a:spcPct val="85000"/>
        </a:lnSpc>
        <a:spcBef>
          <a:spcPct val="0"/>
        </a:spcBef>
        <a:spcAft>
          <a:spcPct val="0"/>
        </a:spcAft>
        <a:defRPr sz="28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4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6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vie/gitflow"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cottchacon.com/2011/08/31/github-flow.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itlab.com/ee/workflow/gitlab_flow.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hyperlink" Target="http://creativecommons.org/licenses/by/4.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6084/m9.figshare.127198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Git Workflows</a:t>
            </a:r>
          </a:p>
        </p:txBody>
      </p:sp>
      <p:sp>
        <p:nvSpPr>
          <p:cNvPr id="2" name="Subtitle 1">
            <a:extLst>
              <a:ext uri="{FF2B5EF4-FFF2-40B4-BE49-F238E27FC236}">
                <a16:creationId xmlns:a16="http://schemas.microsoft.com/office/drawing/2014/main" id="{3CC0C520-4F64-4602-B6D4-1175D64E9894}"/>
              </a:ext>
            </a:extLst>
          </p:cNvPr>
          <p:cNvSpPr>
            <a:spLocks noGrp="1"/>
          </p:cNvSpPr>
          <p:nvPr>
            <p:ph type="subTitle" idx="1"/>
          </p:nvPr>
        </p:nvSpPr>
        <p:spPr>
          <a:xfrm>
            <a:off x="3207546" y="1921246"/>
            <a:ext cx="8292317" cy="2855300"/>
          </a:xfrm>
        </p:spPr>
        <p:txBody>
          <a:bodyPr/>
          <a:lstStyle/>
          <a:p>
            <a:pPr>
              <a:lnSpc>
                <a:spcPct val="100000"/>
              </a:lnSpc>
              <a:spcBef>
                <a:spcPts val="0"/>
              </a:spcBef>
            </a:pPr>
            <a:endParaRPr lang="en-US" sz="2000" dirty="0"/>
          </a:p>
          <a:p>
            <a:pPr>
              <a:lnSpc>
                <a:spcPct val="100000"/>
              </a:lnSpc>
              <a:spcBef>
                <a:spcPts val="0"/>
              </a:spcBef>
            </a:pPr>
            <a:r>
              <a:rPr lang="en-US" u="sng" dirty="0"/>
              <a:t>Patricia Grubel</a:t>
            </a:r>
          </a:p>
          <a:p>
            <a:pPr>
              <a:lnSpc>
                <a:spcPct val="100000"/>
              </a:lnSpc>
              <a:spcBef>
                <a:spcPts val="0"/>
              </a:spcBef>
            </a:pPr>
            <a:r>
              <a:rPr lang="en-US" dirty="0"/>
              <a:t>Los Alamos National Laboratory</a:t>
            </a:r>
          </a:p>
          <a:p>
            <a:pPr>
              <a:lnSpc>
                <a:spcPct val="100000"/>
              </a:lnSpc>
              <a:spcBef>
                <a:spcPts val="2400"/>
              </a:spcBef>
            </a:pPr>
            <a:r>
              <a:rPr lang="en-US" dirty="0"/>
              <a:t>James M. </a:t>
            </a:r>
            <a:r>
              <a:rPr lang="en-US" dirty="0" err="1"/>
              <a:t>Willenbring</a:t>
            </a:r>
            <a:br>
              <a:rPr lang="en-US" u="sng" dirty="0"/>
            </a:br>
            <a:r>
              <a:rPr lang="en-US" dirty="0"/>
              <a:t>Sandia National Laboratories</a:t>
            </a:r>
          </a:p>
          <a:p>
            <a:pPr>
              <a:lnSpc>
                <a:spcPct val="100000"/>
              </a:lnSpc>
              <a:spcBef>
                <a:spcPts val="2400"/>
              </a:spcBef>
            </a:pPr>
            <a:r>
              <a:rPr lang="en-US" dirty="0"/>
              <a:t>Jared O’Neal</a:t>
            </a:r>
          </a:p>
          <a:p>
            <a:pPr>
              <a:lnSpc>
                <a:spcPct val="100000"/>
              </a:lnSpc>
              <a:spcBef>
                <a:spcPts val="0"/>
              </a:spcBef>
            </a:pPr>
            <a:r>
              <a:rPr lang="en-US" dirty="0"/>
              <a:t>Argonne National Laboratory</a:t>
            </a:r>
          </a:p>
          <a:p>
            <a:pPr>
              <a:spcBef>
                <a:spcPts val="2400"/>
              </a:spcBef>
            </a:pPr>
            <a:r>
              <a:rPr lang="en-US" dirty="0"/>
              <a:t>SC20 </a:t>
            </a:r>
            <a:r>
              <a:rPr lang="en-US" dirty="0" err="1"/>
              <a:t>BSSw</a:t>
            </a:r>
            <a:r>
              <a:rPr lang="en-US" dirty="0"/>
              <a:t> Tutorial, November, 2020</a:t>
            </a:r>
            <a:br>
              <a:rPr lang="en-US" dirty="0"/>
            </a:br>
            <a:endParaRPr lang="en-US" dirty="0"/>
          </a:p>
        </p:txBody>
      </p:sp>
      <p:pic>
        <p:nvPicPr>
          <p:cNvPr id="4" name="Picture 3">
            <a:extLst>
              <a:ext uri="{FF2B5EF4-FFF2-40B4-BE49-F238E27FC236}">
                <a16:creationId xmlns:a16="http://schemas.microsoft.com/office/drawing/2014/main" id="{1DB1A495-500F-4087-A25F-C970D4BE50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81" y="2924866"/>
            <a:ext cx="2350008" cy="1008267"/>
          </a:xfrm>
          <a:prstGeom prst="rect">
            <a:avLst/>
          </a:prstGeom>
        </p:spPr>
      </p:pic>
      <p:pic>
        <p:nvPicPr>
          <p:cNvPr id="5" name="Picture 2" descr="https://licensebuttons.net/l/by/4.0/88x31.png">
            <a:extLst>
              <a:ext uri="{FF2B5EF4-FFF2-40B4-BE49-F238E27FC236}">
                <a16:creationId xmlns:a16="http://schemas.microsoft.com/office/drawing/2014/main" id="{7D545C8E-E77C-460E-B165-EF6B0CB54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 y="5539716"/>
            <a:ext cx="1661258" cy="585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2E1B98-3A9E-49BD-A94D-FC6E5B170830}"/>
              </a:ext>
            </a:extLst>
          </p:cNvPr>
          <p:cNvSpPr txBox="1"/>
          <p:nvPr/>
        </p:nvSpPr>
        <p:spPr>
          <a:xfrm>
            <a:off x="2036432" y="5619958"/>
            <a:ext cx="1171114" cy="424732"/>
          </a:xfrm>
          <a:prstGeom prst="rect">
            <a:avLst/>
          </a:prstGeom>
          <a:noFill/>
        </p:spPr>
        <p:txBody>
          <a:bodyPr wrap="square" rtlCol="0">
            <a:spAutoFit/>
          </a:bodyPr>
          <a:lstStyle/>
          <a:p>
            <a:pPr algn="ctr">
              <a:lnSpc>
                <a:spcPct val="90000"/>
              </a:lnSpc>
            </a:pPr>
            <a:r>
              <a:rPr lang="en-US" sz="1200" dirty="0"/>
              <a:t>See slide 2 for license details</a:t>
            </a:r>
          </a:p>
        </p:txBody>
      </p:sp>
    </p:spTree>
    <p:extLst>
      <p:ext uri="{BB962C8B-B14F-4D97-AF65-F5344CB8AC3E}">
        <p14:creationId xmlns:p14="http://schemas.microsoft.com/office/powerpoint/2010/main" val="3340424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9BCD-1562-4542-961E-43799AD6FB46}"/>
              </a:ext>
            </a:extLst>
          </p:cNvPr>
          <p:cNvSpPr>
            <a:spLocks noGrp="1"/>
          </p:cNvSpPr>
          <p:nvPr>
            <p:ph type="title"/>
          </p:nvPr>
        </p:nvSpPr>
        <p:spPr/>
        <p:txBody>
          <a:bodyPr/>
          <a:lstStyle/>
          <a:p>
            <a:r>
              <a:rPr lang="en-US" dirty="0"/>
              <a:t>Feature Branch Divergence</a:t>
            </a:r>
          </a:p>
        </p:txBody>
      </p:sp>
      <p:sp>
        <p:nvSpPr>
          <p:cNvPr id="3" name="Content Placeholder 2">
            <a:extLst>
              <a:ext uri="{FF2B5EF4-FFF2-40B4-BE49-F238E27FC236}">
                <a16:creationId xmlns:a16="http://schemas.microsoft.com/office/drawing/2014/main" id="{871D40ED-5186-C94B-A814-B0077884D00F}"/>
              </a:ext>
            </a:extLst>
          </p:cNvPr>
          <p:cNvSpPr>
            <a:spLocks noGrp="1"/>
          </p:cNvSpPr>
          <p:nvPr>
            <p:ph idx="1"/>
          </p:nvPr>
        </p:nvSpPr>
        <p:spPr>
          <a:xfrm>
            <a:off x="365760" y="1325880"/>
            <a:ext cx="6937083" cy="4047778"/>
          </a:xfrm>
        </p:spPr>
        <p:txBody>
          <a:bodyPr/>
          <a:lstStyle/>
          <a:p>
            <a:pPr marL="0" indent="0">
              <a:buNone/>
            </a:pPr>
            <a:r>
              <a:rPr lang="en-US" dirty="0"/>
              <a:t>Alice integrates first without issue</a:t>
            </a:r>
          </a:p>
          <a:p>
            <a:r>
              <a:rPr lang="en-US" dirty="0"/>
              <a:t>Alice does fast-forward merge to local master</a:t>
            </a:r>
          </a:p>
          <a:p>
            <a:r>
              <a:rPr lang="en-US" dirty="0"/>
              <a:t>Alice deletes local feature branch</a:t>
            </a:r>
          </a:p>
          <a:p>
            <a:r>
              <a:rPr lang="en-US" dirty="0"/>
              <a:t>Alice pushes master to remote</a:t>
            </a:r>
          </a:p>
          <a:p>
            <a:r>
              <a:rPr lang="en-US" dirty="0"/>
              <a:t>Meanwhile, Bob pulls master from remote and finds Alice’s changes</a:t>
            </a:r>
          </a:p>
          <a:p>
            <a:r>
              <a:rPr lang="en-US" dirty="0"/>
              <a:t>Merge conflict between commits D and E</a:t>
            </a:r>
          </a:p>
        </p:txBody>
      </p:sp>
      <p:pic>
        <p:nvPicPr>
          <p:cNvPr id="7" name="Picture 6">
            <a:extLst>
              <a:ext uri="{FF2B5EF4-FFF2-40B4-BE49-F238E27FC236}">
                <a16:creationId xmlns:a16="http://schemas.microsoft.com/office/drawing/2014/main" id="{AD9086A0-DEE9-E447-BB4B-37CD831AEAA9}"/>
              </a:ext>
            </a:extLst>
          </p:cNvPr>
          <p:cNvPicPr>
            <a:picLocks noChangeAspect="1"/>
          </p:cNvPicPr>
          <p:nvPr/>
        </p:nvPicPr>
        <p:blipFill rotWithShape="1">
          <a:blip r:embed="rId3">
            <a:extLst>
              <a:ext uri="{28A0092B-C50C-407E-A947-70E740481C1C}">
                <a14:useLocalDpi xmlns:a14="http://schemas.microsoft.com/office/drawing/2010/main" val="0"/>
              </a:ext>
            </a:extLst>
          </a:blip>
          <a:srcRect r="52495" b="19192"/>
          <a:stretch/>
        </p:blipFill>
        <p:spPr>
          <a:xfrm>
            <a:off x="7543800" y="914400"/>
            <a:ext cx="4108638" cy="5112327"/>
          </a:xfrm>
          <a:prstGeom prst="rect">
            <a:avLst/>
          </a:prstGeom>
        </p:spPr>
      </p:pic>
    </p:spTree>
    <p:extLst>
      <p:ext uri="{BB962C8B-B14F-4D97-AF65-F5344CB8AC3E}">
        <p14:creationId xmlns:p14="http://schemas.microsoft.com/office/powerpoint/2010/main" val="288372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24D0-D0B5-A64E-9BB5-4FF8D0A80CA3}"/>
              </a:ext>
            </a:extLst>
          </p:cNvPr>
          <p:cNvSpPr>
            <a:spLocks noGrp="1"/>
          </p:cNvSpPr>
          <p:nvPr>
            <p:ph type="title"/>
          </p:nvPr>
        </p:nvSpPr>
        <p:spPr/>
        <p:txBody>
          <a:bodyPr/>
          <a:lstStyle/>
          <a:p>
            <a:r>
              <a:rPr lang="en-US" dirty="0"/>
              <a:t>Feature Race Condition</a:t>
            </a:r>
          </a:p>
        </p:txBody>
      </p:sp>
      <p:sp>
        <p:nvSpPr>
          <p:cNvPr id="3" name="Content Placeholder 2">
            <a:extLst>
              <a:ext uri="{FF2B5EF4-FFF2-40B4-BE49-F238E27FC236}">
                <a16:creationId xmlns:a16="http://schemas.microsoft.com/office/drawing/2014/main" id="{7D23096A-BE81-5C4B-873F-5CDBBBD47487}"/>
              </a:ext>
            </a:extLst>
          </p:cNvPr>
          <p:cNvSpPr>
            <a:spLocks noGrp="1"/>
          </p:cNvSpPr>
          <p:nvPr>
            <p:ph idx="1"/>
          </p:nvPr>
        </p:nvSpPr>
        <p:spPr>
          <a:xfrm>
            <a:off x="365760" y="1325880"/>
            <a:ext cx="6578737" cy="4047778"/>
          </a:xfrm>
        </p:spPr>
        <p:txBody>
          <a:bodyPr/>
          <a:lstStyle/>
          <a:p>
            <a:pPr marL="0" indent="0">
              <a:buNone/>
            </a:pPr>
            <a:r>
              <a:rPr lang="en-US" sz="1800" dirty="0"/>
              <a:t>Integration occurs on Bob’s local repo</a:t>
            </a:r>
          </a:p>
          <a:p>
            <a:r>
              <a:rPr lang="en-US" sz="1800" dirty="0"/>
              <a:t>Bob laments not having fast-forward merge</a:t>
            </a:r>
          </a:p>
          <a:p>
            <a:r>
              <a:rPr lang="en-US" sz="1800" dirty="0"/>
              <a:t>Bob </a:t>
            </a:r>
            <a:r>
              <a:rPr lang="en-US" sz="1800" b="1" dirty="0"/>
              <a:t>rebases</a:t>
            </a:r>
            <a:r>
              <a:rPr lang="en-US" sz="1800" dirty="0"/>
              <a:t> local feature branch to latest commit on master</a:t>
            </a:r>
          </a:p>
          <a:p>
            <a:pPr lvl="1"/>
            <a:r>
              <a:rPr lang="en-US" sz="1800" dirty="0"/>
              <a:t>E based off of commit B</a:t>
            </a:r>
          </a:p>
          <a:p>
            <a:pPr lvl="1"/>
            <a:r>
              <a:rPr lang="en-US" sz="1800" dirty="0"/>
              <a:t>E’ based off of Alice’s commit I</a:t>
            </a:r>
          </a:p>
          <a:p>
            <a:pPr lvl="1"/>
            <a:r>
              <a:rPr lang="en-US" sz="1800" dirty="0"/>
              <a:t>E’ is E integrated with commits C, D, F, G, I</a:t>
            </a:r>
          </a:p>
          <a:p>
            <a:r>
              <a:rPr lang="en-US" sz="1800" dirty="0"/>
              <a:t>Merge conflict resolved by Bob &amp; Alice on Bob’s local branch when converting commit E into E’</a:t>
            </a:r>
          </a:p>
          <a:p>
            <a:r>
              <a:rPr lang="en-US" sz="1800" dirty="0"/>
              <a:t>Can test on feature branch and merge easily and cleanly</a:t>
            </a:r>
          </a:p>
          <a:p>
            <a:endParaRPr lang="en-US" sz="1800" dirty="0"/>
          </a:p>
          <a:p>
            <a:r>
              <a:rPr lang="en-US" sz="1800" dirty="0"/>
              <a:t>See </a:t>
            </a:r>
            <a:r>
              <a:rPr lang="en-US" sz="1800" dirty="0">
                <a:hlinkClick r:id="rId3"/>
              </a:rPr>
              <a:t>Atlassian/BitBucket</a:t>
            </a:r>
            <a:r>
              <a:rPr lang="en-US" sz="1800" dirty="0"/>
              <a:t> for a richer Feature Branch Workflow</a:t>
            </a:r>
          </a:p>
          <a:p>
            <a:endParaRPr lang="en-US" sz="1800"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9B7AE99-A7E9-BB4D-9635-C82C9229FB63}"/>
              </a:ext>
            </a:extLst>
          </p:cNvPr>
          <p:cNvPicPr>
            <a:picLocks noChangeAspect="1"/>
          </p:cNvPicPr>
          <p:nvPr/>
        </p:nvPicPr>
        <p:blipFill rotWithShape="1">
          <a:blip r:embed="rId4">
            <a:extLst>
              <a:ext uri="{28A0092B-C50C-407E-A947-70E740481C1C}">
                <a14:useLocalDpi xmlns:a14="http://schemas.microsoft.com/office/drawing/2010/main" val="0"/>
              </a:ext>
            </a:extLst>
          </a:blip>
          <a:srcRect r="52729" b="18960"/>
          <a:stretch/>
        </p:blipFill>
        <p:spPr>
          <a:xfrm>
            <a:off x="7543801" y="914399"/>
            <a:ext cx="4068751" cy="5102352"/>
          </a:xfrm>
          <a:prstGeom prst="rect">
            <a:avLst/>
          </a:prstGeom>
        </p:spPr>
      </p:pic>
    </p:spTree>
    <p:extLst>
      <p:ext uri="{BB962C8B-B14F-4D97-AF65-F5344CB8AC3E}">
        <p14:creationId xmlns:p14="http://schemas.microsoft.com/office/powerpoint/2010/main" val="313344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DB01-506C-2448-9D32-40AE24ED5E5B}"/>
              </a:ext>
            </a:extLst>
          </p:cNvPr>
          <p:cNvSpPr>
            <a:spLocks noGrp="1"/>
          </p:cNvSpPr>
          <p:nvPr>
            <p:ph type="title"/>
          </p:nvPr>
        </p:nvSpPr>
        <p:spPr/>
        <p:txBody>
          <a:bodyPr/>
          <a:lstStyle/>
          <a:p>
            <a:r>
              <a:rPr lang="en-US" dirty="0"/>
              <a:t>More Branches</a:t>
            </a:r>
          </a:p>
        </p:txBody>
      </p:sp>
      <p:sp>
        <p:nvSpPr>
          <p:cNvPr id="3" name="Content Placeholder 2">
            <a:extLst>
              <a:ext uri="{FF2B5EF4-FFF2-40B4-BE49-F238E27FC236}">
                <a16:creationId xmlns:a16="http://schemas.microsoft.com/office/drawing/2014/main" id="{AB1E63D6-6FAD-4145-81C6-9BCC413E2E16}"/>
              </a:ext>
            </a:extLst>
          </p:cNvPr>
          <p:cNvSpPr>
            <a:spLocks noGrp="1"/>
          </p:cNvSpPr>
          <p:nvPr>
            <p:ph idx="1"/>
          </p:nvPr>
        </p:nvSpPr>
        <p:spPr>
          <a:xfrm>
            <a:off x="365761" y="958883"/>
            <a:ext cx="5997969" cy="4047778"/>
          </a:xfrm>
        </p:spPr>
        <p:txBody>
          <a:bodyPr/>
          <a:lstStyle/>
          <a:p>
            <a:pPr marL="0" indent="0">
              <a:buNone/>
            </a:pPr>
            <a:r>
              <a:rPr lang="en-US" dirty="0"/>
              <a:t>Branches with </a:t>
            </a:r>
            <a:r>
              <a:rPr lang="en-US" u="sng" dirty="0"/>
              <a:t>infinite lifetime</a:t>
            </a:r>
          </a:p>
          <a:p>
            <a:r>
              <a:rPr lang="en-US" dirty="0"/>
              <a:t>Base off of master branch</a:t>
            </a:r>
          </a:p>
          <a:p>
            <a:r>
              <a:rPr lang="en-US" dirty="0"/>
              <a:t>Exist in all copies of a repository</a:t>
            </a:r>
          </a:p>
          <a:p>
            <a:r>
              <a:rPr lang="en-US" dirty="0"/>
              <a:t>Each provides a distinct </a:t>
            </a:r>
            <a:r>
              <a:rPr lang="en-US" b="1" dirty="0"/>
              <a:t>environment</a:t>
            </a:r>
          </a:p>
          <a:p>
            <a:pPr lvl="1"/>
            <a:r>
              <a:rPr lang="en-US" dirty="0"/>
              <a:t>Development vs. pre-production</a:t>
            </a:r>
          </a:p>
        </p:txBody>
      </p:sp>
      <p:pic>
        <p:nvPicPr>
          <p:cNvPr id="6" name="Content Placeholder 4">
            <a:extLst>
              <a:ext uri="{FF2B5EF4-FFF2-40B4-BE49-F238E27FC236}">
                <a16:creationId xmlns:a16="http://schemas.microsoft.com/office/drawing/2014/main" id="{8EDC29C2-D834-984E-A36C-09D78A54F493}"/>
              </a:ext>
            </a:extLst>
          </p:cNvPr>
          <p:cNvPicPr>
            <a:picLocks noChangeAspect="1"/>
          </p:cNvPicPr>
          <p:nvPr/>
        </p:nvPicPr>
        <p:blipFill rotWithShape="1">
          <a:blip r:embed="rId3">
            <a:extLst>
              <a:ext uri="{28A0092B-C50C-407E-A947-70E740481C1C}">
                <a14:useLocalDpi xmlns:a14="http://schemas.microsoft.com/office/drawing/2010/main" val="0"/>
              </a:ext>
            </a:extLst>
          </a:blip>
          <a:srcRect l="2737" t="5952" r="27330" b="53074"/>
          <a:stretch/>
        </p:blipFill>
        <p:spPr bwMode="auto">
          <a:xfrm>
            <a:off x="3470636" y="3548819"/>
            <a:ext cx="5782055" cy="2478024"/>
          </a:xfrm>
          <a:prstGeom prst="rect">
            <a:avLst/>
          </a:prstGeom>
          <a:noFill/>
          <a:ln w="9525">
            <a:noFill/>
            <a:miter lim="800000"/>
            <a:headEnd/>
            <a:tailEnd/>
          </a:ln>
        </p:spPr>
      </p:pic>
    </p:spTree>
    <p:extLst>
      <p:ext uri="{BB962C8B-B14F-4D97-AF65-F5344CB8AC3E}">
        <p14:creationId xmlns:p14="http://schemas.microsoft.com/office/powerpoint/2010/main" val="88559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A3CB-B57C-B94D-8AED-B95D1F80E379}"/>
              </a:ext>
            </a:extLst>
          </p:cNvPr>
          <p:cNvSpPr>
            <a:spLocks noGrp="1"/>
          </p:cNvSpPr>
          <p:nvPr>
            <p:ph type="title"/>
          </p:nvPr>
        </p:nvSpPr>
        <p:spPr/>
        <p:txBody>
          <a:bodyPr/>
          <a:lstStyle/>
          <a:p>
            <a:r>
              <a:rPr lang="en-US" dirty="0"/>
              <a:t>Pull Requests</a:t>
            </a:r>
          </a:p>
        </p:txBody>
      </p:sp>
      <p:sp>
        <p:nvSpPr>
          <p:cNvPr id="3" name="Content Placeholder 2">
            <a:extLst>
              <a:ext uri="{FF2B5EF4-FFF2-40B4-BE49-F238E27FC236}">
                <a16:creationId xmlns:a16="http://schemas.microsoft.com/office/drawing/2014/main" id="{57AFD203-C48A-CC4F-92A6-C42A2A1CC27B}"/>
              </a:ext>
            </a:extLst>
          </p:cNvPr>
          <p:cNvSpPr>
            <a:spLocks noGrp="1"/>
          </p:cNvSpPr>
          <p:nvPr>
            <p:ph idx="1"/>
          </p:nvPr>
        </p:nvSpPr>
        <p:spPr>
          <a:xfrm>
            <a:off x="365760" y="1405111"/>
            <a:ext cx="11369809" cy="4047778"/>
          </a:xfrm>
        </p:spPr>
        <p:txBody>
          <a:bodyPr/>
          <a:lstStyle/>
          <a:p>
            <a:r>
              <a:rPr lang="en-US" dirty="0"/>
              <a:t>Review and testing before merge</a:t>
            </a:r>
          </a:p>
          <a:p>
            <a:pPr lvl="1"/>
            <a:r>
              <a:rPr lang="en-US" dirty="0"/>
              <a:t>Alerts others about changes in branch before merge</a:t>
            </a:r>
          </a:p>
          <a:p>
            <a:pPr lvl="1"/>
            <a:r>
              <a:rPr lang="en-US" dirty="0"/>
              <a:t>Discussions ensue with possible follow up commits</a:t>
            </a:r>
          </a:p>
          <a:p>
            <a:pPr lvl="1"/>
            <a:r>
              <a:rPr lang="en-US" dirty="0"/>
              <a:t>Can request reviewer</a:t>
            </a:r>
          </a:p>
          <a:p>
            <a:r>
              <a:rPr lang="en-US" dirty="0"/>
              <a:t>Set policies for merge</a:t>
            </a:r>
          </a:p>
        </p:txBody>
      </p:sp>
    </p:spTree>
    <p:extLst>
      <p:ext uri="{BB962C8B-B14F-4D97-AF65-F5344CB8AC3E}">
        <p14:creationId xmlns:p14="http://schemas.microsoft.com/office/powerpoint/2010/main" val="81076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19D7-B951-5F48-8FCB-96FFBE6D28E4}"/>
              </a:ext>
            </a:extLst>
          </p:cNvPr>
          <p:cNvSpPr>
            <a:spLocks noGrp="1"/>
          </p:cNvSpPr>
          <p:nvPr>
            <p:ph type="title"/>
          </p:nvPr>
        </p:nvSpPr>
        <p:spPr/>
        <p:txBody>
          <a:bodyPr/>
          <a:lstStyle/>
          <a:p>
            <a:r>
              <a:rPr lang="en-US" dirty="0"/>
              <a:t>GitHub Forks</a:t>
            </a:r>
          </a:p>
        </p:txBody>
      </p:sp>
      <p:sp>
        <p:nvSpPr>
          <p:cNvPr id="3" name="Content Placeholder 2">
            <a:extLst>
              <a:ext uri="{FF2B5EF4-FFF2-40B4-BE49-F238E27FC236}">
                <a16:creationId xmlns:a16="http://schemas.microsoft.com/office/drawing/2014/main" id="{C0791E2B-1593-0C44-AE53-3527DEC6A1DC}"/>
              </a:ext>
            </a:extLst>
          </p:cNvPr>
          <p:cNvSpPr>
            <a:spLocks noGrp="1"/>
          </p:cNvSpPr>
          <p:nvPr>
            <p:ph idx="1"/>
          </p:nvPr>
        </p:nvSpPr>
        <p:spPr>
          <a:xfrm>
            <a:off x="409507" y="1325880"/>
            <a:ext cx="11369809" cy="4047778"/>
          </a:xfrm>
        </p:spPr>
        <p:txBody>
          <a:bodyPr/>
          <a:lstStyle/>
          <a:p>
            <a:r>
              <a:rPr lang="en-US" dirty="0"/>
              <a:t>A “fork” of a repository is a complete copy of another repository, inside a different GitHub account.</a:t>
            </a:r>
          </a:p>
          <a:p>
            <a:pPr lvl="1"/>
            <a:r>
              <a:rPr lang="en-US" dirty="0"/>
              <a:t>Forking requires read access to the main (often referred to as “upstream”) repository</a:t>
            </a:r>
          </a:p>
          <a:p>
            <a:pPr lvl="2"/>
            <a:r>
              <a:rPr lang="en-US" dirty="0"/>
              <a:t>Forks of public repositories are public</a:t>
            </a:r>
          </a:p>
          <a:p>
            <a:pPr lvl="2"/>
            <a:r>
              <a:rPr lang="en-US" dirty="0"/>
              <a:t>Other users can be granted write access to your fork</a:t>
            </a:r>
          </a:p>
          <a:p>
            <a:pPr lvl="2"/>
            <a:r>
              <a:rPr lang="en-US" dirty="0"/>
              <a:t>You cannot fork a fork</a:t>
            </a:r>
          </a:p>
          <a:p>
            <a:pPr lvl="1"/>
            <a:r>
              <a:rPr lang="en-US" dirty="0"/>
              <a:t>Does not copy issues or pull requests</a:t>
            </a:r>
          </a:p>
          <a:p>
            <a:pPr lvl="1"/>
            <a:r>
              <a:rPr lang="en-US" dirty="0"/>
              <a:t>Use branches within your fork (do not modify master)</a:t>
            </a:r>
          </a:p>
          <a:p>
            <a:pPr lvl="1"/>
            <a:r>
              <a:rPr lang="en-US" dirty="0"/>
              <a:t>A pull request (GitLab uses “merge request”) can be used to suggest changes to the upstream repository</a:t>
            </a:r>
          </a:p>
          <a:p>
            <a:pPr lvl="2"/>
            <a:r>
              <a:rPr lang="en-US" dirty="0"/>
              <a:t>Added benefit: pull requests from forks prevent huge numbers of branches on the upstream repository</a:t>
            </a:r>
          </a:p>
        </p:txBody>
      </p:sp>
    </p:spTree>
    <p:extLst>
      <p:ext uri="{BB962C8B-B14F-4D97-AF65-F5344CB8AC3E}">
        <p14:creationId xmlns:p14="http://schemas.microsoft.com/office/powerpoint/2010/main" val="419239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7ED-2A46-3949-B59E-F7D19B5D57B0}"/>
              </a:ext>
            </a:extLst>
          </p:cNvPr>
          <p:cNvSpPr>
            <a:spLocks noGrp="1"/>
          </p:cNvSpPr>
          <p:nvPr>
            <p:ph type="title"/>
          </p:nvPr>
        </p:nvSpPr>
        <p:spPr/>
        <p:txBody>
          <a:bodyPr/>
          <a:lstStyle/>
          <a:p>
            <a:r>
              <a:rPr lang="en-US" dirty="0"/>
              <a:t>Current Trilinos Workflow</a:t>
            </a:r>
          </a:p>
        </p:txBody>
      </p:sp>
      <p:sp>
        <p:nvSpPr>
          <p:cNvPr id="3" name="Content Placeholder 2">
            <a:extLst>
              <a:ext uri="{FF2B5EF4-FFF2-40B4-BE49-F238E27FC236}">
                <a16:creationId xmlns:a16="http://schemas.microsoft.com/office/drawing/2014/main" id="{15856FC1-CDDD-E94F-AD5E-D46650F9D13E}"/>
              </a:ext>
            </a:extLst>
          </p:cNvPr>
          <p:cNvSpPr>
            <a:spLocks noGrp="1"/>
          </p:cNvSpPr>
          <p:nvPr>
            <p:ph idx="1"/>
          </p:nvPr>
        </p:nvSpPr>
        <p:spPr>
          <a:xfrm>
            <a:off x="365761" y="1156586"/>
            <a:ext cx="6093096" cy="4047778"/>
          </a:xfrm>
        </p:spPr>
        <p:txBody>
          <a:bodyPr/>
          <a:lstStyle/>
          <a:p>
            <a:pPr marL="0" indent="0">
              <a:buNone/>
            </a:pPr>
            <a:r>
              <a:rPr lang="en-US" sz="2000" dirty="0"/>
              <a:t>Test-driven workflow</a:t>
            </a:r>
          </a:p>
          <a:p>
            <a:r>
              <a:rPr lang="en-US" sz="2000" dirty="0"/>
              <a:t>Feature branches start and end with develop</a:t>
            </a:r>
          </a:p>
          <a:p>
            <a:r>
              <a:rPr lang="en-US" sz="2000" dirty="0"/>
              <a:t>All changes to develop must come from GitHub pull requests</a:t>
            </a:r>
          </a:p>
          <a:p>
            <a:r>
              <a:rPr lang="en-US" sz="2000" dirty="0"/>
              <a:t>Feature branches are merged into develop only after passing pull request test suite</a:t>
            </a:r>
          </a:p>
          <a:p>
            <a:r>
              <a:rPr lang="en-US" sz="2000" dirty="0"/>
              <a:t>Change sets from develop are tested daily for integration into master</a:t>
            </a:r>
          </a:p>
          <a:p>
            <a:pPr marL="0" indent="0">
              <a:buNone/>
            </a:pPr>
            <a:endParaRPr lang="en-US" sz="2000" dirty="0"/>
          </a:p>
        </p:txBody>
      </p:sp>
      <p:sp>
        <p:nvSpPr>
          <p:cNvPr id="4" name="TextBox 3">
            <a:extLst>
              <a:ext uri="{FF2B5EF4-FFF2-40B4-BE49-F238E27FC236}">
                <a16:creationId xmlns:a16="http://schemas.microsoft.com/office/drawing/2014/main" id="{6BCFC018-BE41-2B41-89E3-AB9BB0F5BD2C}"/>
              </a:ext>
            </a:extLst>
          </p:cNvPr>
          <p:cNvSpPr txBox="1"/>
          <p:nvPr/>
        </p:nvSpPr>
        <p:spPr>
          <a:xfrm>
            <a:off x="7013903" y="1018087"/>
            <a:ext cx="3992168" cy="3118803"/>
          </a:xfrm>
          <a:prstGeom prst="rect">
            <a:avLst/>
          </a:prstGeom>
          <a:noFill/>
        </p:spPr>
        <p:txBody>
          <a:bodyPr wrap="square" lIns="118872" tIns="91440" rIns="118872" bIns="91440" rtlCol="0" anchor="ctr" anchorCtr="0">
            <a:spAutoFit/>
          </a:bodyPr>
          <a:lstStyle/>
          <a:p>
            <a:pPr>
              <a:lnSpc>
                <a:spcPct val="90000"/>
              </a:lnSpc>
              <a:spcBef>
                <a:spcPts val="1400"/>
              </a:spcBef>
            </a:pPr>
            <a:r>
              <a:rPr lang="en-US" sz="2000" dirty="0"/>
              <a:t>Workflow designed so that</a:t>
            </a:r>
          </a:p>
          <a:p>
            <a:pPr marL="285750" indent="-285750">
              <a:lnSpc>
                <a:spcPct val="90000"/>
              </a:lnSpc>
              <a:spcBef>
                <a:spcPts val="1400"/>
              </a:spcBef>
              <a:buFont typeface="Arial" panose="020B0604020202020204" pitchFamily="34" charset="0"/>
              <a:buChar char="•"/>
            </a:pPr>
            <a:r>
              <a:rPr lang="en-US" sz="2000" dirty="0"/>
              <a:t>All commits in master are in develop</a:t>
            </a:r>
          </a:p>
          <a:p>
            <a:pPr marL="285750" indent="-285750">
              <a:lnSpc>
                <a:spcPct val="90000"/>
              </a:lnSpc>
              <a:spcBef>
                <a:spcPts val="1400"/>
              </a:spcBef>
              <a:buFont typeface="Arial" panose="020B0604020202020204" pitchFamily="34" charset="0"/>
              <a:buChar char="•"/>
            </a:pPr>
            <a:r>
              <a:rPr lang="en-US" sz="2000" dirty="0"/>
              <a:t>Merge conflicts exposed when integrating into develop</a:t>
            </a:r>
          </a:p>
          <a:p>
            <a:pPr marL="285750" indent="-285750">
              <a:lnSpc>
                <a:spcPct val="90000"/>
              </a:lnSpc>
              <a:spcBef>
                <a:spcPts val="1400"/>
              </a:spcBef>
              <a:buFont typeface="Arial" panose="020B0604020202020204" pitchFamily="34" charset="0"/>
              <a:buChar char="•"/>
            </a:pPr>
            <a:r>
              <a:rPr lang="en-US" sz="2000" dirty="0"/>
              <a:t>Merge conflicts never occur when promoting to master</a:t>
            </a:r>
          </a:p>
          <a:p>
            <a:pPr algn="l">
              <a:lnSpc>
                <a:spcPct val="90000"/>
              </a:lnSpc>
              <a:spcBef>
                <a:spcPts val="1400"/>
              </a:spcBef>
            </a:pPr>
            <a:endParaRPr lang="en-US" sz="2000" dirty="0"/>
          </a:p>
        </p:txBody>
      </p:sp>
      <p:cxnSp>
        <p:nvCxnSpPr>
          <p:cNvPr id="7" name="Straight Arrow Connector 6">
            <a:extLst>
              <a:ext uri="{FF2B5EF4-FFF2-40B4-BE49-F238E27FC236}">
                <a16:creationId xmlns:a16="http://schemas.microsoft.com/office/drawing/2014/main" id="{1D7C4B87-8570-8A42-AF8A-CA152401EEC4}"/>
              </a:ext>
            </a:extLst>
          </p:cNvPr>
          <p:cNvCxnSpPr>
            <a:cxnSpLocks/>
          </p:cNvCxnSpPr>
          <p:nvPr/>
        </p:nvCxnSpPr>
        <p:spPr>
          <a:xfrm>
            <a:off x="3409950" y="4514850"/>
            <a:ext cx="495300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9FC5928-3BC6-604D-9003-903AB8252569}"/>
              </a:ext>
            </a:extLst>
          </p:cNvPr>
          <p:cNvCxnSpPr>
            <a:cxnSpLocks/>
          </p:cNvCxnSpPr>
          <p:nvPr/>
        </p:nvCxnSpPr>
        <p:spPr>
          <a:xfrm>
            <a:off x="3409950" y="5295900"/>
            <a:ext cx="4953000" cy="0"/>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EB99A0C-DE40-CA40-AAA0-AA4192C7B9AD}"/>
              </a:ext>
            </a:extLst>
          </p:cNvPr>
          <p:cNvSpPr txBox="1"/>
          <p:nvPr/>
        </p:nvSpPr>
        <p:spPr>
          <a:xfrm>
            <a:off x="3409950" y="4796881"/>
            <a:ext cx="1047979" cy="433965"/>
          </a:xfrm>
          <a:prstGeom prst="rect">
            <a:avLst/>
          </a:prstGeom>
          <a:noFill/>
        </p:spPr>
        <p:txBody>
          <a:bodyPr wrap="none" lIns="118872" tIns="91440" rIns="118872" bIns="91440" rtlCol="0" anchor="ctr" anchorCtr="0">
            <a:spAutoFit/>
          </a:bodyPr>
          <a:lstStyle/>
          <a:p>
            <a:pPr algn="l">
              <a:lnSpc>
                <a:spcPct val="90000"/>
              </a:lnSpc>
            </a:pPr>
            <a:r>
              <a:rPr lang="en-US" dirty="0">
                <a:solidFill>
                  <a:srgbClr val="00B050"/>
                </a:solidFill>
              </a:rPr>
              <a:t>develop</a:t>
            </a:r>
          </a:p>
        </p:txBody>
      </p:sp>
      <p:sp>
        <p:nvSpPr>
          <p:cNvPr id="11" name="TextBox 10">
            <a:extLst>
              <a:ext uri="{FF2B5EF4-FFF2-40B4-BE49-F238E27FC236}">
                <a16:creationId xmlns:a16="http://schemas.microsoft.com/office/drawing/2014/main" id="{2A66388E-2522-D94B-971D-EE362521B81F}"/>
              </a:ext>
            </a:extLst>
          </p:cNvPr>
          <p:cNvSpPr txBox="1"/>
          <p:nvPr/>
        </p:nvSpPr>
        <p:spPr>
          <a:xfrm>
            <a:off x="3461245" y="3957969"/>
            <a:ext cx="945387" cy="433965"/>
          </a:xfrm>
          <a:prstGeom prst="rect">
            <a:avLst/>
          </a:prstGeom>
          <a:noFill/>
        </p:spPr>
        <p:txBody>
          <a:bodyPr wrap="none" lIns="118872" tIns="91440" rIns="118872" bIns="91440" rtlCol="0" anchor="ctr" anchorCtr="0">
            <a:spAutoFit/>
          </a:bodyPr>
          <a:lstStyle/>
          <a:p>
            <a:pPr algn="l">
              <a:lnSpc>
                <a:spcPct val="90000"/>
              </a:lnSpc>
            </a:pPr>
            <a:r>
              <a:rPr lang="en-US" dirty="0"/>
              <a:t>master</a:t>
            </a:r>
          </a:p>
        </p:txBody>
      </p:sp>
      <p:cxnSp>
        <p:nvCxnSpPr>
          <p:cNvPr id="13" name="Straight Connector 12">
            <a:extLst>
              <a:ext uri="{FF2B5EF4-FFF2-40B4-BE49-F238E27FC236}">
                <a16:creationId xmlns:a16="http://schemas.microsoft.com/office/drawing/2014/main" id="{82F3E04A-F833-7045-8ABB-421A760306C5}"/>
              </a:ext>
            </a:extLst>
          </p:cNvPr>
          <p:cNvCxnSpPr>
            <a:cxnSpLocks/>
          </p:cNvCxnSpPr>
          <p:nvPr/>
        </p:nvCxnSpPr>
        <p:spPr>
          <a:xfrm>
            <a:off x="3676650" y="5295900"/>
            <a:ext cx="419100" cy="57150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8EB2A2-9623-B340-9297-42A81AF5BF2E}"/>
              </a:ext>
            </a:extLst>
          </p:cNvPr>
          <p:cNvCxnSpPr>
            <a:cxnSpLocks/>
          </p:cNvCxnSpPr>
          <p:nvPr/>
        </p:nvCxnSpPr>
        <p:spPr>
          <a:xfrm>
            <a:off x="4095979" y="5867400"/>
            <a:ext cx="95227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9E5CEF-281D-CC45-8C7B-949846442D4B}"/>
              </a:ext>
            </a:extLst>
          </p:cNvPr>
          <p:cNvCxnSpPr>
            <a:cxnSpLocks/>
          </p:cNvCxnSpPr>
          <p:nvPr/>
        </p:nvCxnSpPr>
        <p:spPr>
          <a:xfrm>
            <a:off x="5048250" y="5295900"/>
            <a:ext cx="419100" cy="5715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D51E5B-22BC-3348-B0F4-1509E38998B4}"/>
              </a:ext>
            </a:extLst>
          </p:cNvPr>
          <p:cNvCxnSpPr>
            <a:cxnSpLocks/>
          </p:cNvCxnSpPr>
          <p:nvPr/>
        </p:nvCxnSpPr>
        <p:spPr>
          <a:xfrm>
            <a:off x="5467579" y="5867400"/>
            <a:ext cx="95227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285ECDF-63D2-E645-91B6-C0DE04E5DC01}"/>
              </a:ext>
            </a:extLst>
          </p:cNvPr>
          <p:cNvSpPr txBox="1"/>
          <p:nvPr/>
        </p:nvSpPr>
        <p:spPr>
          <a:xfrm>
            <a:off x="394335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bg1">
                    <a:lumMod val="65000"/>
                  </a:schemeClr>
                </a:solidFill>
              </a:rPr>
              <a:t>Issue 1</a:t>
            </a:r>
          </a:p>
        </p:txBody>
      </p:sp>
      <p:sp>
        <p:nvSpPr>
          <p:cNvPr id="27" name="TextBox 26">
            <a:extLst>
              <a:ext uri="{FF2B5EF4-FFF2-40B4-BE49-F238E27FC236}">
                <a16:creationId xmlns:a16="http://schemas.microsoft.com/office/drawing/2014/main" id="{0EE41CE4-F60E-384E-B773-4426088BBE5D}"/>
              </a:ext>
            </a:extLst>
          </p:cNvPr>
          <p:cNvSpPr txBox="1"/>
          <p:nvPr/>
        </p:nvSpPr>
        <p:spPr>
          <a:xfrm>
            <a:off x="5486400" y="6012368"/>
            <a:ext cx="1104900"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rgbClr val="FF0000"/>
                </a:solidFill>
              </a:rPr>
              <a:t>Issue 2</a:t>
            </a:r>
          </a:p>
        </p:txBody>
      </p:sp>
      <p:sp>
        <p:nvSpPr>
          <p:cNvPr id="28" name="TextBox 27">
            <a:extLst>
              <a:ext uri="{FF2B5EF4-FFF2-40B4-BE49-F238E27FC236}">
                <a16:creationId xmlns:a16="http://schemas.microsoft.com/office/drawing/2014/main" id="{31560B04-5F9B-F341-B649-39BEE5653C29}"/>
              </a:ext>
            </a:extLst>
          </p:cNvPr>
          <p:cNvSpPr txBox="1"/>
          <p:nvPr/>
        </p:nvSpPr>
        <p:spPr>
          <a:xfrm>
            <a:off x="7867650" y="4688391"/>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develop -&gt; master testing</a:t>
            </a:r>
          </a:p>
        </p:txBody>
      </p:sp>
      <p:sp>
        <p:nvSpPr>
          <p:cNvPr id="29" name="TextBox 28">
            <a:extLst>
              <a:ext uri="{FF2B5EF4-FFF2-40B4-BE49-F238E27FC236}">
                <a16:creationId xmlns:a16="http://schemas.microsoft.com/office/drawing/2014/main" id="{66D693F1-5F6A-854F-9641-6AF3EA902FD9}"/>
              </a:ext>
            </a:extLst>
          </p:cNvPr>
          <p:cNvSpPr txBox="1"/>
          <p:nvPr/>
        </p:nvSpPr>
        <p:spPr>
          <a:xfrm>
            <a:off x="7867649" y="5448298"/>
            <a:ext cx="2940729" cy="433965"/>
          </a:xfrm>
          <a:prstGeom prst="rect">
            <a:avLst/>
          </a:prstGeom>
          <a:noFill/>
        </p:spPr>
        <p:txBody>
          <a:bodyPr wrap="square" lIns="118872" tIns="91440" rIns="118872" bIns="91440" rtlCol="0" anchor="ctr" anchorCtr="0">
            <a:spAutoFit/>
          </a:bodyPr>
          <a:lstStyle/>
          <a:p>
            <a:pPr algn="l">
              <a:lnSpc>
                <a:spcPct val="90000"/>
              </a:lnSpc>
            </a:pPr>
            <a:r>
              <a:rPr lang="en-US" dirty="0">
                <a:solidFill>
                  <a:schemeClr val="tx2">
                    <a:lumMod val="75000"/>
                  </a:schemeClr>
                </a:solidFill>
              </a:rPr>
              <a:t>Pull request testing</a:t>
            </a:r>
          </a:p>
        </p:txBody>
      </p:sp>
      <p:cxnSp>
        <p:nvCxnSpPr>
          <p:cNvPr id="31" name="Straight Arrow Connector 30">
            <a:extLst>
              <a:ext uri="{FF2B5EF4-FFF2-40B4-BE49-F238E27FC236}">
                <a16:creationId xmlns:a16="http://schemas.microsoft.com/office/drawing/2014/main" id="{C45F68CD-797A-6040-B616-ECAC8C712BEC}"/>
              </a:ext>
            </a:extLst>
          </p:cNvPr>
          <p:cNvCxnSpPr>
            <a:cxnSpLocks/>
          </p:cNvCxnSpPr>
          <p:nvPr/>
        </p:nvCxnSpPr>
        <p:spPr>
          <a:xfrm flipV="1">
            <a:off x="7337423" y="4530184"/>
            <a:ext cx="530226" cy="7434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3C0051-C5C6-A041-899E-E914D60E2402}"/>
              </a:ext>
            </a:extLst>
          </p:cNvPr>
          <p:cNvCxnSpPr>
            <a:cxnSpLocks/>
          </p:cNvCxnSpPr>
          <p:nvPr/>
        </p:nvCxnSpPr>
        <p:spPr>
          <a:xfrm flipV="1">
            <a:off x="6420243" y="5325758"/>
            <a:ext cx="434978" cy="53978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74B2B2-470A-5648-8893-F829A49E0B09}"/>
              </a:ext>
            </a:extLst>
          </p:cNvPr>
          <p:cNvCxnSpPr>
            <a:cxnSpLocks/>
          </p:cNvCxnSpPr>
          <p:nvPr/>
        </p:nvCxnSpPr>
        <p:spPr>
          <a:xfrm flipV="1">
            <a:off x="5035380" y="5324997"/>
            <a:ext cx="434978" cy="540545"/>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3F74C51C-F3BB-A941-9437-1C1408FE15CC}"/>
              </a:ext>
            </a:extLst>
          </p:cNvPr>
          <p:cNvSpPr/>
          <p:nvPr/>
        </p:nvSpPr>
        <p:spPr>
          <a:xfrm>
            <a:off x="3645941" y="5240435"/>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6" name="Oval 45">
            <a:extLst>
              <a:ext uri="{FF2B5EF4-FFF2-40B4-BE49-F238E27FC236}">
                <a16:creationId xmlns:a16="http://schemas.microsoft.com/office/drawing/2014/main" id="{BD1D11F2-3EF4-A84B-B188-79CB63A40A9C}"/>
              </a:ext>
            </a:extLst>
          </p:cNvPr>
          <p:cNvSpPr/>
          <p:nvPr/>
        </p:nvSpPr>
        <p:spPr>
          <a:xfrm>
            <a:off x="5446228" y="5250758"/>
            <a:ext cx="81280" cy="78742"/>
          </a:xfrm>
          <a:prstGeom prst="ellipse">
            <a:avLst/>
          </a:prstGeom>
          <a:solidFill>
            <a:schemeClr val="bg1">
              <a:lumMod val="6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lumMod val="65000"/>
                </a:schemeClr>
              </a:solidFill>
            </a:endParaRPr>
          </a:p>
        </p:txBody>
      </p:sp>
      <p:sp>
        <p:nvSpPr>
          <p:cNvPr id="47" name="Oval 46">
            <a:extLst>
              <a:ext uri="{FF2B5EF4-FFF2-40B4-BE49-F238E27FC236}">
                <a16:creationId xmlns:a16="http://schemas.microsoft.com/office/drawing/2014/main" id="{6D273ADD-638B-174D-B0D4-C932872B7BB1}"/>
              </a:ext>
            </a:extLst>
          </p:cNvPr>
          <p:cNvSpPr/>
          <p:nvPr/>
        </p:nvSpPr>
        <p:spPr>
          <a:xfrm>
            <a:off x="5017541" y="5256477"/>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8" name="Oval 47">
            <a:extLst>
              <a:ext uri="{FF2B5EF4-FFF2-40B4-BE49-F238E27FC236}">
                <a16:creationId xmlns:a16="http://schemas.microsoft.com/office/drawing/2014/main" id="{DE156C6E-3C60-604E-9F58-44EBA49DA3C4}"/>
              </a:ext>
            </a:extLst>
          </p:cNvPr>
          <p:cNvSpPr/>
          <p:nvPr/>
        </p:nvSpPr>
        <p:spPr>
          <a:xfrm>
            <a:off x="6830862" y="5255208"/>
            <a:ext cx="81280" cy="78742"/>
          </a:xfrm>
          <a:prstGeom prst="ellips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49" name="Oval 48">
            <a:extLst>
              <a:ext uri="{FF2B5EF4-FFF2-40B4-BE49-F238E27FC236}">
                <a16:creationId xmlns:a16="http://schemas.microsoft.com/office/drawing/2014/main" id="{80D9B3C6-7F22-CD4E-8A72-485D44D3EF5F}"/>
              </a:ext>
            </a:extLst>
          </p:cNvPr>
          <p:cNvSpPr/>
          <p:nvPr/>
        </p:nvSpPr>
        <p:spPr>
          <a:xfrm>
            <a:off x="7276298" y="525520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
        <p:nvSpPr>
          <p:cNvPr id="50" name="Oval 49">
            <a:extLst>
              <a:ext uri="{FF2B5EF4-FFF2-40B4-BE49-F238E27FC236}">
                <a16:creationId xmlns:a16="http://schemas.microsoft.com/office/drawing/2014/main" id="{4E589F2D-E93E-E248-846C-9EDB96EE0B5A}"/>
              </a:ext>
            </a:extLst>
          </p:cNvPr>
          <p:cNvSpPr/>
          <p:nvPr/>
        </p:nvSpPr>
        <p:spPr>
          <a:xfrm>
            <a:off x="7851140" y="4472888"/>
            <a:ext cx="81280" cy="78742"/>
          </a:xfrm>
          <a:prstGeom prst="ellipse">
            <a:avLst/>
          </a:prstGeom>
          <a:solidFill>
            <a:schemeClr val="tx2">
              <a:lumMod val="75000"/>
            </a:scheme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rgbClr val="FF0000"/>
              </a:solidFill>
            </a:endParaRPr>
          </a:p>
        </p:txBody>
      </p:sp>
    </p:spTree>
    <p:extLst>
      <p:ext uri="{BB962C8B-B14F-4D97-AF65-F5344CB8AC3E}">
        <p14:creationId xmlns:p14="http://schemas.microsoft.com/office/powerpoint/2010/main" val="81023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0C519-1EB3-8846-B9E7-B3E551D14DB0}"/>
              </a:ext>
            </a:extLst>
          </p:cNvPr>
          <p:cNvSpPr>
            <a:spLocks noGrp="1"/>
          </p:cNvSpPr>
          <p:nvPr>
            <p:ph type="title"/>
          </p:nvPr>
        </p:nvSpPr>
        <p:spPr/>
        <p:txBody>
          <a:bodyPr/>
          <a:lstStyle/>
          <a:p>
            <a:r>
              <a:rPr lang="en-US" dirty="0"/>
              <a:t>Git Flow</a:t>
            </a:r>
          </a:p>
        </p:txBody>
      </p:sp>
      <p:pic>
        <p:nvPicPr>
          <p:cNvPr id="6" name="Picture 5">
            <a:extLst>
              <a:ext uri="{FF2B5EF4-FFF2-40B4-BE49-F238E27FC236}">
                <a16:creationId xmlns:a16="http://schemas.microsoft.com/office/drawing/2014/main" id="{A7BB5875-5A78-514C-BC28-AE201208981F}"/>
              </a:ext>
            </a:extLst>
          </p:cNvPr>
          <p:cNvPicPr>
            <a:picLocks noChangeAspect="1"/>
          </p:cNvPicPr>
          <p:nvPr/>
        </p:nvPicPr>
        <p:blipFill>
          <a:blip r:embed="rId3"/>
          <a:stretch>
            <a:fillRect/>
          </a:stretch>
        </p:blipFill>
        <p:spPr>
          <a:xfrm>
            <a:off x="748146" y="847188"/>
            <a:ext cx="4087090" cy="5544372"/>
          </a:xfrm>
          <a:prstGeom prst="rect">
            <a:avLst/>
          </a:prstGeom>
        </p:spPr>
      </p:pic>
      <p:pic>
        <p:nvPicPr>
          <p:cNvPr id="9" name="Picture 8">
            <a:extLst>
              <a:ext uri="{FF2B5EF4-FFF2-40B4-BE49-F238E27FC236}">
                <a16:creationId xmlns:a16="http://schemas.microsoft.com/office/drawing/2014/main" id="{8546862F-FE2E-DD43-9B5D-C8EB96DF9AD8}"/>
              </a:ext>
            </a:extLst>
          </p:cNvPr>
          <p:cNvPicPr>
            <a:picLocks noChangeAspect="1"/>
          </p:cNvPicPr>
          <p:nvPr/>
        </p:nvPicPr>
        <p:blipFill>
          <a:blip r:embed="rId4"/>
          <a:stretch>
            <a:fillRect/>
          </a:stretch>
        </p:blipFill>
        <p:spPr>
          <a:xfrm>
            <a:off x="4313043" y="5681704"/>
            <a:ext cx="2588919" cy="1031358"/>
          </a:xfrm>
          <a:prstGeom prst="rect">
            <a:avLst/>
          </a:prstGeom>
        </p:spPr>
      </p:pic>
      <p:sp>
        <p:nvSpPr>
          <p:cNvPr id="12" name="Content Placeholder 2">
            <a:extLst>
              <a:ext uri="{FF2B5EF4-FFF2-40B4-BE49-F238E27FC236}">
                <a16:creationId xmlns:a16="http://schemas.microsoft.com/office/drawing/2014/main" id="{F7E13A38-2353-E14A-841B-4D9CC88C8EA3}"/>
              </a:ext>
            </a:extLst>
          </p:cNvPr>
          <p:cNvSpPr>
            <a:spLocks noGrp="1"/>
          </p:cNvSpPr>
          <p:nvPr>
            <p:ph idx="1"/>
          </p:nvPr>
        </p:nvSpPr>
        <p:spPr>
          <a:xfrm>
            <a:off x="5607503" y="925604"/>
            <a:ext cx="6368671" cy="4047778"/>
          </a:xfrm>
        </p:spPr>
        <p:txBody>
          <a:bodyPr/>
          <a:lstStyle/>
          <a:p>
            <a:pPr marL="285750" indent="-285750">
              <a:buFont typeface="Arial" panose="020B0604020202020204" pitchFamily="34" charset="0"/>
              <a:buChar char="•"/>
            </a:pPr>
            <a:r>
              <a:rPr lang="en-US" dirty="0"/>
              <a:t>Full-featured workflow</a:t>
            </a:r>
          </a:p>
          <a:p>
            <a:pPr marL="285750" indent="-285750">
              <a:buFont typeface="Arial" panose="020B0604020202020204" pitchFamily="34" charset="0"/>
              <a:buChar char="•"/>
            </a:pPr>
            <a:r>
              <a:rPr lang="en-US" dirty="0"/>
              <a:t>Increased complexity</a:t>
            </a:r>
          </a:p>
          <a:p>
            <a:pPr marL="285750" indent="-285750">
              <a:buFont typeface="Arial" panose="020B0604020202020204" pitchFamily="34" charset="0"/>
              <a:buChar char="•"/>
            </a:pPr>
            <a:r>
              <a:rPr lang="en-US" dirty="0"/>
              <a:t>Designed for SW with official releases</a:t>
            </a:r>
          </a:p>
          <a:p>
            <a:pPr marL="285750" indent="-285750">
              <a:buFont typeface="Arial" panose="020B0604020202020204" pitchFamily="34" charset="0"/>
              <a:buChar char="•"/>
            </a:pPr>
            <a:r>
              <a:rPr lang="en-US" dirty="0"/>
              <a:t>Feature branches based off of develop</a:t>
            </a:r>
          </a:p>
          <a:p>
            <a:pPr marL="285750" indent="-285750">
              <a:buFont typeface="Arial" panose="020B0604020202020204" pitchFamily="34" charset="0"/>
              <a:buChar char="•"/>
            </a:pPr>
            <a:r>
              <a:rPr lang="en-US" dirty="0">
                <a:hlinkClick r:id="rId5"/>
              </a:rPr>
              <a:t>Git extensions</a:t>
            </a:r>
            <a:r>
              <a:rPr lang="en-US" dirty="0"/>
              <a:t> to enforce policy</a:t>
            </a:r>
          </a:p>
          <a:p>
            <a:pPr marL="285750" indent="-285750">
              <a:buFont typeface="Arial" panose="020B0604020202020204" pitchFamily="34" charset="0"/>
              <a:buChar char="•"/>
            </a:pPr>
            <a:r>
              <a:rPr lang="en-US" dirty="0"/>
              <a:t>How are develop and master synchronized?</a:t>
            </a:r>
          </a:p>
          <a:p>
            <a:pPr marL="285750" indent="-285750">
              <a:buFont typeface="Arial" panose="020B0604020202020204" pitchFamily="34" charset="0"/>
              <a:buChar char="•"/>
            </a:pPr>
            <a:r>
              <a:rPr lang="en-US" dirty="0"/>
              <a:t>Where do merge conflicts occur and how are they resolved?</a:t>
            </a:r>
          </a:p>
        </p:txBody>
      </p:sp>
    </p:spTree>
    <p:extLst>
      <p:ext uri="{BB962C8B-B14F-4D97-AF65-F5344CB8AC3E}">
        <p14:creationId xmlns:p14="http://schemas.microsoft.com/office/powerpoint/2010/main" val="153904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GitHub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0" y="1197717"/>
            <a:ext cx="11369809" cy="4047778"/>
          </a:xfrm>
        </p:spPr>
        <p:txBody>
          <a:bodyPr/>
          <a:lstStyle/>
          <a:p>
            <a:pPr marL="0" indent="0">
              <a:buNone/>
            </a:pPr>
            <a:r>
              <a:rPr lang="en-US" dirty="0">
                <a:hlinkClick r:id="rId3"/>
              </a:rPr>
              <a:t>http://scottchacon.com/2011/08/31/github-flow.html</a:t>
            </a:r>
            <a:endParaRPr lang="en-US" dirty="0"/>
          </a:p>
          <a:p>
            <a:pPr lvl="1"/>
            <a:r>
              <a:rPr lang="en-US" dirty="0"/>
              <a:t>Published as viable alternative to Git Flow</a:t>
            </a:r>
          </a:p>
          <a:p>
            <a:pPr lvl="1"/>
            <a:r>
              <a:rPr lang="en-US" dirty="0"/>
              <a:t>No structured release schedule</a:t>
            </a:r>
          </a:p>
          <a:p>
            <a:pPr lvl="1"/>
            <a:r>
              <a:rPr lang="en-US" dirty="0"/>
              <a:t>Continuous deployment &amp; continuous integration allows for simpler workflow</a:t>
            </a:r>
          </a:p>
          <a:p>
            <a:pPr marL="346075" lvl="1" indent="0">
              <a:buNone/>
            </a:pPr>
            <a:endParaRPr lang="en-US" dirty="0"/>
          </a:p>
          <a:p>
            <a:pPr marL="0" indent="-49212">
              <a:buNone/>
            </a:pPr>
            <a:r>
              <a:rPr lang="en-US" dirty="0"/>
              <a:t>Main Ideas</a:t>
            </a:r>
          </a:p>
          <a:p>
            <a:pPr marL="457200" indent="-457200">
              <a:buFont typeface="+mj-lt"/>
              <a:buAutoNum type="arabicPeriod"/>
            </a:pPr>
            <a:r>
              <a:rPr lang="en-US" sz="2000" dirty="0"/>
              <a:t>All commits in master are </a:t>
            </a:r>
            <a:r>
              <a:rPr lang="en-US" sz="2000" b="1" dirty="0"/>
              <a:t>deployable</a:t>
            </a:r>
          </a:p>
          <a:p>
            <a:pPr marL="457200" indent="-457200">
              <a:buFont typeface="+mj-lt"/>
              <a:buAutoNum type="arabicPeriod"/>
            </a:pPr>
            <a:r>
              <a:rPr lang="en-US" sz="2000" dirty="0"/>
              <a:t>Base feature branches off of master</a:t>
            </a:r>
          </a:p>
          <a:p>
            <a:pPr marL="457200" indent="-457200">
              <a:buFont typeface="+mj-lt"/>
              <a:buAutoNum type="arabicPeriod"/>
            </a:pPr>
            <a:r>
              <a:rPr lang="en-US" sz="2000" dirty="0"/>
              <a:t>Push local repository to remote constantly</a:t>
            </a:r>
          </a:p>
          <a:p>
            <a:pPr marL="457200" indent="-457200">
              <a:buFont typeface="+mj-lt"/>
              <a:buAutoNum type="arabicPeriod"/>
            </a:pPr>
            <a:r>
              <a:rPr lang="en-US" sz="2000" dirty="0"/>
              <a:t>Open Pull Requests early to start dialogue</a:t>
            </a:r>
          </a:p>
          <a:p>
            <a:pPr marL="457200" indent="-457200">
              <a:buFont typeface="+mj-lt"/>
              <a:buAutoNum type="arabicPeriod"/>
            </a:pPr>
            <a:r>
              <a:rPr lang="en-US" sz="2000" dirty="0"/>
              <a:t>Merge into master after Pull Request review </a:t>
            </a:r>
          </a:p>
        </p:txBody>
      </p:sp>
    </p:spTree>
    <p:extLst>
      <p:ext uri="{BB962C8B-B14F-4D97-AF65-F5344CB8AC3E}">
        <p14:creationId xmlns:p14="http://schemas.microsoft.com/office/powerpoint/2010/main" val="391795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D5A9-082D-C54B-8AB5-B9AB79871188}"/>
              </a:ext>
            </a:extLst>
          </p:cNvPr>
          <p:cNvSpPr>
            <a:spLocks noGrp="1"/>
          </p:cNvSpPr>
          <p:nvPr>
            <p:ph type="title"/>
          </p:nvPr>
        </p:nvSpPr>
        <p:spPr/>
        <p:txBody>
          <a:bodyPr/>
          <a:lstStyle/>
          <a:p>
            <a:r>
              <a:rPr lang="en-US" dirty="0"/>
              <a:t>GitLab Flow</a:t>
            </a:r>
          </a:p>
        </p:txBody>
      </p:sp>
      <p:sp>
        <p:nvSpPr>
          <p:cNvPr id="3" name="Content Placeholder 2">
            <a:extLst>
              <a:ext uri="{FF2B5EF4-FFF2-40B4-BE49-F238E27FC236}">
                <a16:creationId xmlns:a16="http://schemas.microsoft.com/office/drawing/2014/main" id="{8B010D1E-98D6-8143-8514-9CB3935A6D58}"/>
              </a:ext>
            </a:extLst>
          </p:cNvPr>
          <p:cNvSpPr>
            <a:spLocks noGrp="1"/>
          </p:cNvSpPr>
          <p:nvPr>
            <p:ph idx="1"/>
          </p:nvPr>
        </p:nvSpPr>
        <p:spPr>
          <a:xfrm>
            <a:off x="365761" y="1212707"/>
            <a:ext cx="10067394" cy="4047778"/>
          </a:xfrm>
        </p:spPr>
        <p:txBody>
          <a:bodyPr/>
          <a:lstStyle/>
          <a:p>
            <a:pPr marL="0" indent="0">
              <a:buNone/>
            </a:pPr>
            <a:r>
              <a:rPr lang="en-US" dirty="0">
                <a:hlinkClick r:id="rId3"/>
              </a:rPr>
              <a:t>https://docs.gitlab.com/ee/workflow/gitlab_flow.html</a:t>
            </a:r>
            <a:endParaRPr lang="en-US" dirty="0"/>
          </a:p>
          <a:p>
            <a:pPr lvl="1"/>
            <a:r>
              <a:rPr lang="en-US" dirty="0"/>
              <a:t>Published as viable alternative to Git Flow &amp; GitHub Flow</a:t>
            </a:r>
          </a:p>
          <a:p>
            <a:pPr lvl="1"/>
            <a:r>
              <a:rPr lang="en-US" dirty="0"/>
              <a:t>Semi-structured release schedule</a:t>
            </a:r>
          </a:p>
          <a:p>
            <a:pPr lvl="1"/>
            <a:r>
              <a:rPr lang="en-US" dirty="0"/>
              <a:t>Workflow that simplifies difficulties and common failures in synchronizing infinite lifetime branches</a:t>
            </a:r>
          </a:p>
          <a:p>
            <a:pPr marL="346075" lvl="1" indent="0">
              <a:buNone/>
            </a:pPr>
            <a:endParaRPr lang="en-US" dirty="0"/>
          </a:p>
          <a:p>
            <a:pPr marL="0" indent="0">
              <a:buNone/>
            </a:pPr>
            <a:r>
              <a:rPr lang="en-US" dirty="0"/>
              <a:t>Main Ideas</a:t>
            </a:r>
          </a:p>
          <a:p>
            <a:r>
              <a:rPr lang="en-US" sz="2000" dirty="0"/>
              <a:t>Master branch is staging area</a:t>
            </a:r>
          </a:p>
          <a:p>
            <a:r>
              <a:rPr lang="en-US" sz="2000" dirty="0"/>
              <a:t>Mature code in master flows downstream into pre-production &amp; production infinite lifetime branches</a:t>
            </a:r>
          </a:p>
          <a:p>
            <a:r>
              <a:rPr lang="en-US" sz="2000" dirty="0"/>
              <a:t>Allow for release branches with downstream flow</a:t>
            </a:r>
          </a:p>
          <a:p>
            <a:pPr lvl="1"/>
            <a:r>
              <a:rPr lang="en-US" dirty="0"/>
              <a:t>Fixes made upstream &amp; merged into master.</a:t>
            </a:r>
          </a:p>
          <a:p>
            <a:pPr lvl="1"/>
            <a:r>
              <a:rPr lang="en-US" dirty="0"/>
              <a:t>Fixes cherry picked into release branch</a:t>
            </a:r>
          </a:p>
          <a:p>
            <a:pPr marL="0" indent="0">
              <a:buNone/>
            </a:pPr>
            <a:endParaRPr lang="en-US" dirty="0"/>
          </a:p>
          <a:p>
            <a:endParaRPr lang="en-US" dirty="0"/>
          </a:p>
        </p:txBody>
      </p:sp>
    </p:spTree>
    <p:extLst>
      <p:ext uri="{BB962C8B-B14F-4D97-AF65-F5344CB8AC3E}">
        <p14:creationId xmlns:p14="http://schemas.microsoft.com/office/powerpoint/2010/main" val="3212859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D05A-6C93-8845-BA24-E011CCDF87C2}"/>
              </a:ext>
            </a:extLst>
          </p:cNvPr>
          <p:cNvSpPr>
            <a:spLocks noGrp="1"/>
          </p:cNvSpPr>
          <p:nvPr>
            <p:ph type="title"/>
          </p:nvPr>
        </p:nvSpPr>
        <p:spPr/>
        <p:txBody>
          <a:bodyPr/>
          <a:lstStyle/>
          <a:p>
            <a:r>
              <a:rPr lang="en-US" dirty="0"/>
              <a:t>Considerations for Choosing a Git Workflow</a:t>
            </a:r>
          </a:p>
        </p:txBody>
      </p:sp>
      <p:sp>
        <p:nvSpPr>
          <p:cNvPr id="3" name="Content Placeholder 2">
            <a:extLst>
              <a:ext uri="{FF2B5EF4-FFF2-40B4-BE49-F238E27FC236}">
                <a16:creationId xmlns:a16="http://schemas.microsoft.com/office/drawing/2014/main" id="{F2C1C2A6-F586-9A4C-B246-CEFD0831BBF5}"/>
              </a:ext>
            </a:extLst>
          </p:cNvPr>
          <p:cNvSpPr>
            <a:spLocks noGrp="1"/>
          </p:cNvSpPr>
          <p:nvPr>
            <p:ph idx="1"/>
          </p:nvPr>
        </p:nvSpPr>
        <p:spPr>
          <a:xfrm>
            <a:off x="365760" y="1292515"/>
            <a:ext cx="8554955" cy="4047778"/>
          </a:xfrm>
        </p:spPr>
        <p:txBody>
          <a:bodyPr/>
          <a:lstStyle/>
          <a:p>
            <a:pPr marL="0" indent="0">
              <a:buNone/>
            </a:pPr>
            <a:r>
              <a:rPr lang="en-US" sz="1800" dirty="0"/>
              <a:t>Want to establish a clear set of polices that</a:t>
            </a:r>
          </a:p>
          <a:p>
            <a:r>
              <a:rPr lang="en-US" sz="1800" dirty="0"/>
              <a:t>results in correct code on a particular branch (usually master),</a:t>
            </a:r>
          </a:p>
          <a:p>
            <a:r>
              <a:rPr lang="en-US" sz="1800" dirty="0"/>
              <a:t>ensures that a team can develop in parallel and communicate well,</a:t>
            </a:r>
          </a:p>
          <a:p>
            <a:r>
              <a:rPr lang="en-US" sz="1800" dirty="0"/>
              <a:t>minimizes difficulties associated with parallel and distributed work, and</a:t>
            </a:r>
          </a:p>
          <a:p>
            <a:r>
              <a:rPr lang="en-US" sz="1800" dirty="0"/>
              <a:t>minimizes overhead associated with learning, following, and enforcing policies.</a:t>
            </a:r>
          </a:p>
          <a:p>
            <a:pPr marL="0" indent="0">
              <a:buNone/>
            </a:pPr>
            <a:endParaRPr lang="en-US" sz="1800" b="1" dirty="0"/>
          </a:p>
          <a:p>
            <a:pPr marL="0" indent="0">
              <a:buNone/>
            </a:pPr>
            <a:r>
              <a:rPr lang="en-US" sz="1800" b="1" dirty="0"/>
              <a:t>Adopt what is good for your team</a:t>
            </a:r>
          </a:p>
          <a:p>
            <a:pPr marL="342900" indent="-342900">
              <a:buFont typeface="Arial" panose="020B0604020202020204" pitchFamily="34" charset="0"/>
              <a:buChar char="•"/>
            </a:pPr>
            <a:r>
              <a:rPr lang="en-US" sz="1800" dirty="0"/>
              <a:t>Consider team culture and project challenges</a:t>
            </a:r>
          </a:p>
          <a:p>
            <a:pPr marL="342900" indent="-342900">
              <a:buFont typeface="Arial" panose="020B0604020202020204" pitchFamily="34" charset="0"/>
              <a:buChar char="•"/>
            </a:pPr>
            <a:r>
              <a:rPr lang="en-US" sz="1800" dirty="0"/>
              <a:t>Assess what is and isn’t feasible/acceptable</a:t>
            </a:r>
          </a:p>
          <a:p>
            <a:pPr marL="342900" indent="-342900">
              <a:buFont typeface="Arial" panose="020B0604020202020204" pitchFamily="34" charset="0"/>
              <a:buChar char="•"/>
            </a:pPr>
            <a:r>
              <a:rPr lang="en-US" sz="1800" dirty="0"/>
              <a:t>Start with simplest and add complexity where and when necessary</a:t>
            </a:r>
          </a:p>
          <a:p>
            <a:endParaRPr lang="en-US" dirty="0"/>
          </a:p>
        </p:txBody>
      </p:sp>
    </p:spTree>
    <p:extLst>
      <p:ext uri="{BB962C8B-B14F-4D97-AF65-F5344CB8AC3E}">
        <p14:creationId xmlns:p14="http://schemas.microsoft.com/office/powerpoint/2010/main" val="571517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C24D-D970-4D40-8F14-D70C10A96304}"/>
              </a:ext>
            </a:extLst>
          </p:cNvPr>
          <p:cNvSpPr>
            <a:spLocks noGrp="1"/>
          </p:cNvSpPr>
          <p:nvPr>
            <p:ph type="title"/>
          </p:nvPr>
        </p:nvSpPr>
        <p:spPr/>
        <p:txBody>
          <a:bodyPr/>
          <a:lstStyle/>
          <a:p>
            <a:r>
              <a:rPr lang="en-US" dirty="0"/>
              <a:t>License, Citation and Acknowledgements</a:t>
            </a:r>
          </a:p>
        </p:txBody>
      </p:sp>
      <p:sp>
        <p:nvSpPr>
          <p:cNvPr id="3" name="Content Placeholder 2">
            <a:extLst>
              <a:ext uri="{FF2B5EF4-FFF2-40B4-BE49-F238E27FC236}">
                <a16:creationId xmlns:a16="http://schemas.microsoft.com/office/drawing/2014/main" id="{0385A3AB-B258-4D59-B407-F7D57545A163}"/>
              </a:ext>
            </a:extLst>
          </p:cNvPr>
          <p:cNvSpPr>
            <a:spLocks noGrp="1"/>
          </p:cNvSpPr>
          <p:nvPr>
            <p:ph idx="1"/>
          </p:nvPr>
        </p:nvSpPr>
        <p:spPr>
          <a:xfrm>
            <a:off x="365760" y="862719"/>
            <a:ext cx="11369809" cy="4047778"/>
          </a:xfrm>
        </p:spPr>
        <p:txBody>
          <a:bodyPr/>
          <a:lstStyle/>
          <a:p>
            <a:pPr marL="0" indent="0">
              <a:buNone/>
            </a:pPr>
            <a:r>
              <a:rPr lang="en-US" sz="2000" b="1" dirty="0"/>
              <a:t>License and Citation</a:t>
            </a:r>
          </a:p>
          <a:p>
            <a:pPr>
              <a:spcBef>
                <a:spcPts val="400"/>
              </a:spcBef>
            </a:pPr>
            <a:r>
              <a:rPr lang="en-US" sz="1600" dirty="0"/>
              <a:t>This work is licensed under a </a:t>
            </a:r>
            <a:r>
              <a:rPr lang="en-US" sz="1600" dirty="0">
                <a:hlinkClick r:id="rId2"/>
              </a:rPr>
              <a:t>Creative</a:t>
            </a:r>
            <a:r>
              <a:rPr lang="en-US" sz="1600" dirty="0">
                <a:hlinkClick r:id="rId3"/>
              </a:rPr>
              <a:t> Commons Attribution 4.0 International License</a:t>
            </a:r>
            <a:r>
              <a:rPr lang="en-US" sz="1600" dirty="0"/>
              <a:t> (CC BY 4.0).</a:t>
            </a:r>
          </a:p>
          <a:p>
            <a:pPr>
              <a:spcBef>
                <a:spcPts val="400"/>
              </a:spcBef>
            </a:pPr>
            <a:r>
              <a:rPr lang="en-US" sz="1600" b="1" dirty="0"/>
              <a:t>The requested citation the overall tutorial is: David E. Bernholdt, Anshu Dubey, Mark C. Miller, Katherine M. Riley, and James M. </a:t>
            </a:r>
            <a:r>
              <a:rPr lang="en-US" sz="1600" b="1" dirty="0" err="1"/>
              <a:t>Willenbring</a:t>
            </a:r>
            <a:r>
              <a:rPr lang="en-US" sz="1600" b="1" dirty="0"/>
              <a:t>, Software Productivity Track, in Argonne Training Program for Extreme Scale Computing (ATPESC), online. DOI: </a:t>
            </a:r>
            <a:r>
              <a:rPr lang="en-US" sz="1600" b="1" dirty="0">
                <a:hlinkClick r:id="rId4"/>
              </a:rPr>
              <a:t>10.6084/m9.figshare.12719834</a:t>
            </a:r>
            <a:endParaRPr lang="en-US" sz="1600" b="1" dirty="0"/>
          </a:p>
          <a:p>
            <a:pPr>
              <a:spcBef>
                <a:spcPts val="400"/>
              </a:spcBef>
            </a:pPr>
            <a:r>
              <a:rPr lang="en-US" sz="1600" dirty="0"/>
              <a:t>Individual modules may be cited as </a:t>
            </a:r>
            <a:r>
              <a:rPr lang="en-US" sz="1600" i="1" dirty="0"/>
              <a:t>Speaker, Module Title</a:t>
            </a:r>
            <a:r>
              <a:rPr lang="en-US" sz="1600" dirty="0"/>
              <a:t>, in Software Productivity Track…</a:t>
            </a:r>
          </a:p>
          <a:p>
            <a:pPr marL="0" indent="0">
              <a:buNone/>
            </a:pPr>
            <a:r>
              <a:rPr lang="en-US" sz="2000" b="1" dirty="0"/>
              <a:t>Acknowledgements</a:t>
            </a:r>
          </a:p>
          <a:p>
            <a:pPr>
              <a:spcBef>
                <a:spcPts val="400"/>
              </a:spcBef>
            </a:pPr>
            <a:r>
              <a:rPr lang="en-US" sz="1600" dirty="0"/>
              <a:t>Additional contributors include: Patricia Grubel, Rinku Gupta, Mike </a:t>
            </a:r>
            <a:r>
              <a:rPr lang="en-US" sz="1600" dirty="0" err="1"/>
              <a:t>Heroux</a:t>
            </a:r>
            <a:r>
              <a:rPr lang="en-US" sz="1600" dirty="0"/>
              <a:t>, Alicia </a:t>
            </a:r>
            <a:r>
              <a:rPr lang="en-US" sz="1600" dirty="0" err="1"/>
              <a:t>Klinvex</a:t>
            </a:r>
            <a:r>
              <a:rPr lang="en-US" sz="1600" dirty="0"/>
              <a:t>, Jared O’Neal, David Rogers</a:t>
            </a:r>
          </a:p>
          <a:p>
            <a:pPr>
              <a:spcBef>
                <a:spcPts val="400"/>
              </a:spcBef>
            </a:pPr>
            <a:r>
              <a:rPr lang="en-US" sz="1600" dirty="0"/>
              <a:t>This work was supported by the U.S. Department of Energy Office of Science, Office of Advanced Scientific Computing Research (ASCR), and by the </a:t>
            </a:r>
            <a:r>
              <a:rPr lang="en-US" sz="1600" dirty="0" err="1"/>
              <a:t>Exascale</a:t>
            </a:r>
            <a:r>
              <a:rPr lang="en-US" sz="1600" dirty="0"/>
              <a:t> Computing Project (17-SC-20-SC), a collaborative effort of the U.S. Department of Energy Office of Science and the National Nuclear Security Administration</a:t>
            </a:r>
            <a:r>
              <a:rPr lang="en-US" sz="1600" i="1" dirty="0"/>
              <a:t>.</a:t>
            </a:r>
            <a:endParaRPr lang="en-US" sz="1600" dirty="0"/>
          </a:p>
          <a:p>
            <a:pPr>
              <a:spcBef>
                <a:spcPts val="400"/>
              </a:spcBef>
            </a:pPr>
            <a:r>
              <a:rPr lang="en-US" sz="1600" dirty="0"/>
              <a:t>This work was performed in part at the Argonne National Laboratory, which is managed by </a:t>
            </a:r>
            <a:r>
              <a:rPr lang="en-US" sz="1600" dirty="0" err="1"/>
              <a:t>UChicago</a:t>
            </a:r>
            <a:r>
              <a:rPr lang="en-US" sz="1600" dirty="0"/>
              <a:t> Argonne, LLC for the U.S. Department of Energy under Contract No. DE-AC02-06CH11357.</a:t>
            </a:r>
          </a:p>
          <a:p>
            <a:pPr>
              <a:spcBef>
                <a:spcPts val="400"/>
              </a:spcBef>
            </a:pPr>
            <a:r>
              <a:rPr lang="en-US" sz="1600" dirty="0"/>
              <a:t>This work was performed in part at the Oak Ridge National Laboratory, which is managed by UT-Battelle, LLC for the U.S. Department of Energy under Contract No. DE-AC05-00OR22725.</a:t>
            </a:r>
          </a:p>
          <a:p>
            <a:pPr>
              <a:spcBef>
                <a:spcPts val="400"/>
              </a:spcBef>
            </a:pPr>
            <a:r>
              <a:rPr lang="en-US" sz="1600" dirty="0"/>
              <a:t>This work was performed in part at the Lawrence Livermore National Laboratory, which is managed by Lawrence Livermore National Security, LLC for the U.S. Department of Energy under Contract No. DE-AC52-07NA27344.</a:t>
            </a:r>
          </a:p>
          <a:p>
            <a:pPr>
              <a:spcBef>
                <a:spcPts val="400"/>
              </a:spcBef>
            </a:pPr>
            <a:r>
              <a:rPr lang="en-US" sz="1600" dirty="0"/>
              <a:t>This work was performed in part at Sandia National Laboratories. 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SAND NO SAND2020-7985 PE</a:t>
            </a:r>
          </a:p>
        </p:txBody>
      </p:sp>
      <p:pic>
        <p:nvPicPr>
          <p:cNvPr id="4" name="Picture 2" descr="https://licensebuttons.net/l/by/4.0/88x31.png">
            <a:extLst>
              <a:ext uri="{FF2B5EF4-FFF2-40B4-BE49-F238E27FC236}">
                <a16:creationId xmlns:a16="http://schemas.microsoft.com/office/drawing/2014/main" id="{61840015-22A0-4634-A2DE-AA05F998F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9254" y="570111"/>
            <a:ext cx="1661258" cy="585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26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176-F221-D443-9772-224FB40350B5}"/>
              </a:ext>
            </a:extLst>
          </p:cNvPr>
          <p:cNvSpPr>
            <a:spLocks noGrp="1"/>
          </p:cNvSpPr>
          <p:nvPr>
            <p:ph type="title"/>
          </p:nvPr>
        </p:nvSpPr>
        <p:spPr/>
        <p:txBody>
          <a:bodyPr/>
          <a:lstStyle/>
          <a:p>
            <a:r>
              <a:rPr lang="en-US" dirty="0"/>
              <a:t>Extra: Demo for Heat Equation Example Workflow</a:t>
            </a:r>
          </a:p>
        </p:txBody>
      </p:sp>
      <p:sp>
        <p:nvSpPr>
          <p:cNvPr id="3" name="Content Placeholder 2">
            <a:extLst>
              <a:ext uri="{FF2B5EF4-FFF2-40B4-BE49-F238E27FC236}">
                <a16:creationId xmlns:a16="http://schemas.microsoft.com/office/drawing/2014/main" id="{3147C80C-6296-CF41-8C8E-E1051B5EEC16}"/>
              </a:ext>
            </a:extLst>
          </p:cNvPr>
          <p:cNvSpPr>
            <a:spLocks noGrp="1"/>
          </p:cNvSpPr>
          <p:nvPr>
            <p:ph idx="1"/>
          </p:nvPr>
        </p:nvSpPr>
        <p:spPr/>
        <p:txBody>
          <a:bodyPr/>
          <a:lstStyle/>
          <a:p>
            <a:r>
              <a:rPr lang="en-US" dirty="0"/>
              <a:t>Fork repository (once)</a:t>
            </a:r>
          </a:p>
          <a:p>
            <a:r>
              <a:rPr lang="en-US" dirty="0"/>
              <a:t>Clone the fork (once)</a:t>
            </a:r>
          </a:p>
          <a:p>
            <a:r>
              <a:rPr lang="en-US" dirty="0"/>
              <a:t>Create and checkout branch</a:t>
            </a:r>
          </a:p>
          <a:p>
            <a:pPr lvl="1"/>
            <a:r>
              <a:rPr lang="en-US" dirty="0"/>
              <a:t>Base branch on current development or other appropriate version for each feature</a:t>
            </a:r>
          </a:p>
          <a:p>
            <a:r>
              <a:rPr lang="en-US" dirty="0"/>
              <a:t>Modify and commit code</a:t>
            </a:r>
          </a:p>
          <a:p>
            <a:r>
              <a:rPr lang="en-US" dirty="0"/>
              <a:t>Push change to fork</a:t>
            </a:r>
          </a:p>
          <a:p>
            <a:r>
              <a:rPr lang="en-US" dirty="0"/>
              <a:t>Issue pull request to upstream repository</a:t>
            </a:r>
          </a:p>
          <a:p>
            <a:r>
              <a:rPr lang="en-US" dirty="0"/>
              <a:t>Review pull request</a:t>
            </a:r>
          </a:p>
          <a:p>
            <a:r>
              <a:rPr lang="en-US" dirty="0"/>
              <a:t>CI testing (covered in upcoming module)</a:t>
            </a:r>
          </a:p>
        </p:txBody>
      </p:sp>
    </p:spTree>
    <p:extLst>
      <p:ext uri="{BB962C8B-B14F-4D97-AF65-F5344CB8AC3E}">
        <p14:creationId xmlns:p14="http://schemas.microsoft.com/office/powerpoint/2010/main" val="193989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DB1D-E0CB-1B4F-BE76-A1E7113244AC}"/>
              </a:ext>
            </a:extLst>
          </p:cNvPr>
          <p:cNvSpPr>
            <a:spLocks noGrp="1"/>
          </p:cNvSpPr>
          <p:nvPr>
            <p:ph type="title"/>
          </p:nvPr>
        </p:nvSpPr>
        <p:spPr/>
        <p:txBody>
          <a:bodyPr/>
          <a:lstStyle/>
          <a:p>
            <a:r>
              <a:rPr lang="en-US" dirty="0"/>
              <a:t>Git Workflow for the Heat Equation Example</a:t>
            </a:r>
          </a:p>
        </p:txBody>
      </p:sp>
      <p:sp>
        <p:nvSpPr>
          <p:cNvPr id="3" name="Content Placeholder 2">
            <a:extLst>
              <a:ext uri="{FF2B5EF4-FFF2-40B4-BE49-F238E27FC236}">
                <a16:creationId xmlns:a16="http://schemas.microsoft.com/office/drawing/2014/main" id="{E4D1BBC1-0145-0A4D-8DD6-87B4704C8A49}"/>
              </a:ext>
            </a:extLst>
          </p:cNvPr>
          <p:cNvSpPr>
            <a:spLocks noGrp="1"/>
          </p:cNvSpPr>
          <p:nvPr>
            <p:ph idx="1"/>
          </p:nvPr>
        </p:nvSpPr>
        <p:spPr/>
        <p:txBody>
          <a:bodyPr/>
          <a:lstStyle/>
          <a:p>
            <a:r>
              <a:rPr lang="en-US" dirty="0"/>
              <a:t>Developers</a:t>
            </a:r>
          </a:p>
          <a:p>
            <a:pPr lvl="1"/>
            <a:r>
              <a:rPr lang="en-US" dirty="0"/>
              <a:t>Work on feature branches in their forks</a:t>
            </a:r>
          </a:p>
          <a:p>
            <a:pPr lvl="2"/>
            <a:r>
              <a:rPr lang="en-US" dirty="0"/>
              <a:t>Using forks requires contributors to have only read-access to primary repository</a:t>
            </a:r>
          </a:p>
          <a:p>
            <a:pPr lvl="1"/>
            <a:r>
              <a:rPr lang="en-US" dirty="0"/>
              <a:t>Issue pull requests for changes</a:t>
            </a:r>
          </a:p>
          <a:p>
            <a:pPr lvl="2"/>
            <a:r>
              <a:rPr lang="en-US" dirty="0"/>
              <a:t>Natural opportunity to review and test all changes</a:t>
            </a:r>
          </a:p>
          <a:p>
            <a:pPr lvl="1"/>
            <a:endParaRPr lang="en-US" dirty="0"/>
          </a:p>
          <a:p>
            <a:r>
              <a:rPr lang="en-US" dirty="0"/>
              <a:t>Pull requests</a:t>
            </a:r>
          </a:p>
          <a:p>
            <a:pPr lvl="1"/>
            <a:r>
              <a:rPr lang="en-US" dirty="0"/>
              <a:t>Are reviewed by at least one developer (not the author)</a:t>
            </a:r>
          </a:p>
          <a:p>
            <a:pPr lvl="1"/>
            <a:r>
              <a:rPr lang="en-US" dirty="0"/>
              <a:t>Undergo CI testing prior to merging</a:t>
            </a:r>
          </a:p>
          <a:p>
            <a:pPr lvl="1"/>
            <a:endParaRPr lang="en-US" dirty="0"/>
          </a:p>
          <a:p>
            <a:endParaRPr lang="en-US" dirty="0"/>
          </a:p>
        </p:txBody>
      </p:sp>
    </p:spTree>
    <p:extLst>
      <p:ext uri="{BB962C8B-B14F-4D97-AF65-F5344CB8AC3E}">
        <p14:creationId xmlns:p14="http://schemas.microsoft.com/office/powerpoint/2010/main" val="1014148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5E33-15C0-8E4B-8E65-CFD21353A49B}"/>
              </a:ext>
            </a:extLst>
          </p:cNvPr>
          <p:cNvSpPr>
            <a:spLocks noGrp="1"/>
          </p:cNvSpPr>
          <p:nvPr>
            <p:ph type="title"/>
          </p:nvPr>
        </p:nvSpPr>
        <p:spPr/>
        <p:txBody>
          <a:bodyPr/>
          <a:lstStyle/>
          <a:p>
            <a:r>
              <a:rPr lang="en-US" dirty="0"/>
              <a:t>Fork the Repository</a:t>
            </a:r>
          </a:p>
        </p:txBody>
      </p:sp>
      <p:pic>
        <p:nvPicPr>
          <p:cNvPr id="5" name="Content Placeholder 4">
            <a:extLst>
              <a:ext uri="{FF2B5EF4-FFF2-40B4-BE49-F238E27FC236}">
                <a16:creationId xmlns:a16="http://schemas.microsoft.com/office/drawing/2014/main" id="{953EEC09-B22A-534D-BA32-B59CC33CB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242" y="1301827"/>
            <a:ext cx="7643439" cy="4048125"/>
          </a:xfrm>
        </p:spPr>
      </p:pic>
      <p:pic>
        <p:nvPicPr>
          <p:cNvPr id="7" name="Picture 6">
            <a:extLst>
              <a:ext uri="{FF2B5EF4-FFF2-40B4-BE49-F238E27FC236}">
                <a16:creationId xmlns:a16="http://schemas.microsoft.com/office/drawing/2014/main" id="{189DDE64-F62A-324A-AAEF-F4264D04D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 y="868680"/>
            <a:ext cx="10908665" cy="5276298"/>
          </a:xfrm>
          <a:prstGeom prst="rect">
            <a:avLst/>
          </a:prstGeom>
        </p:spPr>
      </p:pic>
      <p:sp>
        <p:nvSpPr>
          <p:cNvPr id="3" name="Donut 2">
            <a:extLst>
              <a:ext uri="{FF2B5EF4-FFF2-40B4-BE49-F238E27FC236}">
                <a16:creationId xmlns:a16="http://schemas.microsoft.com/office/drawing/2014/main" id="{59A3C0B9-4DDE-174E-BFCC-B245D87630E8}"/>
              </a:ext>
            </a:extLst>
          </p:cNvPr>
          <p:cNvSpPr/>
          <p:nvPr/>
        </p:nvSpPr>
        <p:spPr>
          <a:xfrm>
            <a:off x="10504449" y="1059366"/>
            <a:ext cx="892097" cy="713678"/>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9DF2F93B-B307-AC4F-9664-070D85387D00}"/>
              </a:ext>
            </a:extLst>
          </p:cNvPr>
          <p:cNvSpPr/>
          <p:nvPr/>
        </p:nvSpPr>
        <p:spPr>
          <a:xfrm>
            <a:off x="4137102" y="2341756"/>
            <a:ext cx="613318"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96875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B2D5-7A1F-A945-A44D-C3BE14B1C444}"/>
              </a:ext>
            </a:extLst>
          </p:cNvPr>
          <p:cNvSpPr>
            <a:spLocks noGrp="1"/>
          </p:cNvSpPr>
          <p:nvPr>
            <p:ph type="title"/>
          </p:nvPr>
        </p:nvSpPr>
        <p:spPr/>
        <p:txBody>
          <a:bodyPr/>
          <a:lstStyle/>
          <a:p>
            <a:r>
              <a:rPr lang="en-US" dirty="0"/>
              <a:t>Find the Path to Clone</a:t>
            </a:r>
          </a:p>
        </p:txBody>
      </p:sp>
      <p:pic>
        <p:nvPicPr>
          <p:cNvPr id="9" name="Content Placeholder 8">
            <a:extLst>
              <a:ext uri="{FF2B5EF4-FFF2-40B4-BE49-F238E27FC236}">
                <a16:creationId xmlns:a16="http://schemas.microsoft.com/office/drawing/2014/main" id="{AC680778-B991-FF49-8F5C-D7EDFA23FC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78" y="843507"/>
            <a:ext cx="9478776" cy="5086309"/>
          </a:xfrm>
        </p:spPr>
      </p:pic>
      <p:sp>
        <p:nvSpPr>
          <p:cNvPr id="3" name="Donut 2">
            <a:extLst>
              <a:ext uri="{FF2B5EF4-FFF2-40B4-BE49-F238E27FC236}">
                <a16:creationId xmlns:a16="http://schemas.microsoft.com/office/drawing/2014/main" id="{0F74E143-FEF8-D941-8740-DDCC72B9D19D}"/>
              </a:ext>
            </a:extLst>
          </p:cNvPr>
          <p:cNvSpPr/>
          <p:nvPr/>
        </p:nvSpPr>
        <p:spPr>
          <a:xfrm>
            <a:off x="6746488" y="1728439"/>
            <a:ext cx="1037063" cy="80467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4" name="Right Arrow 3">
            <a:extLst>
              <a:ext uri="{FF2B5EF4-FFF2-40B4-BE49-F238E27FC236}">
                <a16:creationId xmlns:a16="http://schemas.microsoft.com/office/drawing/2014/main" id="{3041DCAE-8597-674A-B2CA-EDE103332D86}"/>
              </a:ext>
            </a:extLst>
          </p:cNvPr>
          <p:cNvSpPr/>
          <p:nvPr/>
        </p:nvSpPr>
        <p:spPr>
          <a:xfrm>
            <a:off x="4795024" y="2620537"/>
            <a:ext cx="847493" cy="301083"/>
          </a:xfrm>
          <a:prstGeom prst="rightArrow">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0665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7E64C-22BD-D949-AF87-3D624ED892FC}"/>
              </a:ext>
            </a:extLst>
          </p:cNvPr>
          <p:cNvSpPr>
            <a:spLocks noGrp="1"/>
          </p:cNvSpPr>
          <p:nvPr>
            <p:ph type="title"/>
          </p:nvPr>
        </p:nvSpPr>
        <p:spPr/>
        <p:txBody>
          <a:bodyPr/>
          <a:lstStyle/>
          <a:p>
            <a:r>
              <a:rPr lang="en-US" dirty="0"/>
              <a:t>Clone the fork; Create and Checkout a New Branch</a:t>
            </a:r>
          </a:p>
        </p:txBody>
      </p:sp>
      <p:pic>
        <p:nvPicPr>
          <p:cNvPr id="5" name="Content Placeholder 4">
            <a:extLst>
              <a:ext uri="{FF2B5EF4-FFF2-40B4-BE49-F238E27FC236}">
                <a16:creationId xmlns:a16="http://schemas.microsoft.com/office/drawing/2014/main" id="{16874FD4-35BD-1546-9C90-EA5372AE3B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662" y="1587500"/>
            <a:ext cx="7848600" cy="1841500"/>
          </a:xfrm>
        </p:spPr>
      </p:pic>
      <p:pic>
        <p:nvPicPr>
          <p:cNvPr id="7" name="Picture 6">
            <a:extLst>
              <a:ext uri="{FF2B5EF4-FFF2-40B4-BE49-F238E27FC236}">
                <a16:creationId xmlns:a16="http://schemas.microsoft.com/office/drawing/2014/main" id="{EDBE6180-4C7A-3C49-A233-854A9FBA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662" y="3956708"/>
            <a:ext cx="5943600" cy="774700"/>
          </a:xfrm>
          <a:prstGeom prst="rect">
            <a:avLst/>
          </a:prstGeom>
        </p:spPr>
      </p:pic>
      <p:sp>
        <p:nvSpPr>
          <p:cNvPr id="3" name="Rounded Rectangle 2">
            <a:extLst>
              <a:ext uri="{FF2B5EF4-FFF2-40B4-BE49-F238E27FC236}">
                <a16:creationId xmlns:a16="http://schemas.microsoft.com/office/drawing/2014/main" id="{D7ED1B1F-1FEC-6540-A8A1-CF6BA5A82BE4}"/>
              </a:ext>
            </a:extLst>
          </p:cNvPr>
          <p:cNvSpPr/>
          <p:nvPr/>
        </p:nvSpPr>
        <p:spPr>
          <a:xfrm>
            <a:off x="4192859" y="1587500"/>
            <a:ext cx="5664819" cy="230149"/>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Rounded Rectangle 5">
            <a:extLst>
              <a:ext uri="{FF2B5EF4-FFF2-40B4-BE49-F238E27FC236}">
                <a16:creationId xmlns:a16="http://schemas.microsoft.com/office/drawing/2014/main" id="{9217CE3C-FC9D-AE4A-87C2-E49614CED771}"/>
              </a:ext>
            </a:extLst>
          </p:cNvPr>
          <p:cNvSpPr/>
          <p:nvPr/>
        </p:nvSpPr>
        <p:spPr>
          <a:xfrm>
            <a:off x="5653668" y="4103649"/>
            <a:ext cx="2415594" cy="24610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592055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7897-20DE-9549-B988-01A1F95DECE5}"/>
              </a:ext>
            </a:extLst>
          </p:cNvPr>
          <p:cNvSpPr>
            <a:spLocks noGrp="1"/>
          </p:cNvSpPr>
          <p:nvPr>
            <p:ph type="title"/>
          </p:nvPr>
        </p:nvSpPr>
        <p:spPr/>
        <p:txBody>
          <a:bodyPr/>
          <a:lstStyle/>
          <a:p>
            <a:r>
              <a:rPr lang="en-US" dirty="0"/>
              <a:t>Modify and Commit Code</a:t>
            </a:r>
          </a:p>
        </p:txBody>
      </p:sp>
      <p:pic>
        <p:nvPicPr>
          <p:cNvPr id="5" name="Content Placeholder 4">
            <a:extLst>
              <a:ext uri="{FF2B5EF4-FFF2-40B4-BE49-F238E27FC236}">
                <a16:creationId xmlns:a16="http://schemas.microsoft.com/office/drawing/2014/main" id="{882C512B-84DE-4144-A4E1-A7A287C64A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978900" cy="2882900"/>
          </a:xfrm>
        </p:spPr>
      </p:pic>
      <p:pic>
        <p:nvPicPr>
          <p:cNvPr id="7" name="Picture 6">
            <a:extLst>
              <a:ext uri="{FF2B5EF4-FFF2-40B4-BE49-F238E27FC236}">
                <a16:creationId xmlns:a16="http://schemas.microsoft.com/office/drawing/2014/main" id="{F0F73F80-E1A8-314D-B0BA-2C3865F31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4559919"/>
            <a:ext cx="9715500" cy="838200"/>
          </a:xfrm>
          <a:prstGeom prst="rect">
            <a:avLst/>
          </a:prstGeom>
        </p:spPr>
      </p:pic>
      <p:sp>
        <p:nvSpPr>
          <p:cNvPr id="6" name="Rounded Rectangle 5">
            <a:extLst>
              <a:ext uri="{FF2B5EF4-FFF2-40B4-BE49-F238E27FC236}">
                <a16:creationId xmlns:a16="http://schemas.microsoft.com/office/drawing/2014/main" id="{734D05F7-C352-0D44-AB1A-9BD08690609B}"/>
              </a:ext>
            </a:extLst>
          </p:cNvPr>
          <p:cNvSpPr/>
          <p:nvPr/>
        </p:nvSpPr>
        <p:spPr>
          <a:xfrm>
            <a:off x="3891777" y="4449337"/>
            <a:ext cx="3200400" cy="468351"/>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2974794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C354-EE59-9549-B919-D03DA858CAE4}"/>
              </a:ext>
            </a:extLst>
          </p:cNvPr>
          <p:cNvSpPr>
            <a:spLocks noGrp="1"/>
          </p:cNvSpPr>
          <p:nvPr>
            <p:ph type="title"/>
          </p:nvPr>
        </p:nvSpPr>
        <p:spPr/>
        <p:txBody>
          <a:bodyPr/>
          <a:lstStyle/>
          <a:p>
            <a:r>
              <a:rPr lang="en-US" dirty="0"/>
              <a:t>Push Change to Fork</a:t>
            </a:r>
          </a:p>
        </p:txBody>
      </p:sp>
      <p:pic>
        <p:nvPicPr>
          <p:cNvPr id="5" name="Content Placeholder 4">
            <a:extLst>
              <a:ext uri="{FF2B5EF4-FFF2-40B4-BE49-F238E27FC236}">
                <a16:creationId xmlns:a16="http://schemas.microsoft.com/office/drawing/2014/main" id="{52955C42-63BD-7840-91D9-1FD6134EC1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325880"/>
            <a:ext cx="8191500" cy="3962400"/>
          </a:xfrm>
        </p:spPr>
      </p:pic>
      <p:sp>
        <p:nvSpPr>
          <p:cNvPr id="4" name="Rounded Rectangle 3">
            <a:extLst>
              <a:ext uri="{FF2B5EF4-FFF2-40B4-BE49-F238E27FC236}">
                <a16:creationId xmlns:a16="http://schemas.microsoft.com/office/drawing/2014/main" id="{FFEAF109-DF53-4247-BABF-3E2F9512B8D6}"/>
              </a:ext>
            </a:extLst>
          </p:cNvPr>
          <p:cNvSpPr/>
          <p:nvPr/>
        </p:nvSpPr>
        <p:spPr>
          <a:xfrm>
            <a:off x="3836020" y="2364059"/>
            <a:ext cx="2419813" cy="234175"/>
          </a:xfrm>
          <a:prstGeom prst="roundRect">
            <a:avLst/>
          </a:prstGeom>
          <a:solidFill>
            <a:srgbClr val="FFFF00">
              <a:alpha val="20000"/>
            </a:srgbClr>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10768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CB00-DA71-3E41-90DD-8406586F6EB6}"/>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1AB2B829-3CB6-9C43-A061-60C1E0AB59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1003946"/>
            <a:ext cx="9458464" cy="5015080"/>
          </a:xfrm>
        </p:spPr>
      </p:pic>
      <p:sp>
        <p:nvSpPr>
          <p:cNvPr id="3" name="Donut 2">
            <a:extLst>
              <a:ext uri="{FF2B5EF4-FFF2-40B4-BE49-F238E27FC236}">
                <a16:creationId xmlns:a16="http://schemas.microsoft.com/office/drawing/2014/main" id="{440E5E02-608E-0D45-BA18-B4B4D4DB38F8}"/>
              </a:ext>
            </a:extLst>
          </p:cNvPr>
          <p:cNvSpPr/>
          <p:nvPr/>
        </p:nvSpPr>
        <p:spPr>
          <a:xfrm>
            <a:off x="5452946" y="1717288"/>
            <a:ext cx="1594625" cy="557561"/>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273487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85CD-DEBF-8249-AE03-4ED67EEB78FE}"/>
              </a:ext>
            </a:extLst>
          </p:cNvPr>
          <p:cNvSpPr>
            <a:spLocks noGrp="1"/>
          </p:cNvSpPr>
          <p:nvPr>
            <p:ph type="title"/>
          </p:nvPr>
        </p:nvSpPr>
        <p:spPr/>
        <p:txBody>
          <a:bodyPr/>
          <a:lstStyle/>
          <a:p>
            <a:r>
              <a:rPr lang="en-US" dirty="0"/>
              <a:t>Issue Pull Request to Upstream Repository</a:t>
            </a:r>
          </a:p>
        </p:txBody>
      </p:sp>
      <p:pic>
        <p:nvPicPr>
          <p:cNvPr id="5" name="Content Placeholder 4">
            <a:extLst>
              <a:ext uri="{FF2B5EF4-FFF2-40B4-BE49-F238E27FC236}">
                <a16:creationId xmlns:a16="http://schemas.microsoft.com/office/drawing/2014/main" id="{F7FEFD9E-1343-424E-96CC-04F2ADC945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5414" y="876630"/>
            <a:ext cx="8129239" cy="5159151"/>
          </a:xfrm>
        </p:spPr>
      </p:pic>
      <p:cxnSp>
        <p:nvCxnSpPr>
          <p:cNvPr id="4" name="Straight Arrow Connector 3">
            <a:extLst>
              <a:ext uri="{FF2B5EF4-FFF2-40B4-BE49-F238E27FC236}">
                <a16:creationId xmlns:a16="http://schemas.microsoft.com/office/drawing/2014/main" id="{209379CA-D5B2-8849-8A19-3E4D4FCC2BE6}"/>
              </a:ext>
            </a:extLst>
          </p:cNvPr>
          <p:cNvCxnSpPr/>
          <p:nvPr/>
        </p:nvCxnSpPr>
        <p:spPr>
          <a:xfrm flipH="1">
            <a:off x="9545444" y="2520176"/>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8AB49C1-488C-9747-86AC-C2F499BED159}"/>
              </a:ext>
            </a:extLst>
          </p:cNvPr>
          <p:cNvCxnSpPr/>
          <p:nvPr/>
        </p:nvCxnSpPr>
        <p:spPr>
          <a:xfrm flipH="1">
            <a:off x="9545444" y="2951872"/>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AC2A8D-EDD4-134D-8260-288E5D23F3DB}"/>
              </a:ext>
            </a:extLst>
          </p:cNvPr>
          <p:cNvCxnSpPr/>
          <p:nvPr/>
        </p:nvCxnSpPr>
        <p:spPr>
          <a:xfrm flipH="1">
            <a:off x="9634653" y="3348569"/>
            <a:ext cx="735980" cy="245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AEE7E9-C8E8-3949-A9A8-F0CCDA967028}"/>
              </a:ext>
            </a:extLst>
          </p:cNvPr>
          <p:cNvCxnSpPr>
            <a:cxnSpLocks/>
          </p:cNvCxnSpPr>
          <p:nvPr/>
        </p:nvCxnSpPr>
        <p:spPr>
          <a:xfrm>
            <a:off x="2286000" y="3074535"/>
            <a:ext cx="669073" cy="2740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A529C5B-E9EA-1E4B-A237-487616A53F44}"/>
              </a:ext>
            </a:extLst>
          </p:cNvPr>
          <p:cNvSpPr/>
          <p:nvPr/>
        </p:nvSpPr>
        <p:spPr>
          <a:xfrm>
            <a:off x="2509024" y="1951463"/>
            <a:ext cx="5765181" cy="691376"/>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13" name="Donut 12">
            <a:extLst>
              <a:ext uri="{FF2B5EF4-FFF2-40B4-BE49-F238E27FC236}">
                <a16:creationId xmlns:a16="http://schemas.microsoft.com/office/drawing/2014/main" id="{29E8998D-8D1D-1A41-939D-E60D4BCFF7A7}"/>
              </a:ext>
            </a:extLst>
          </p:cNvPr>
          <p:cNvSpPr/>
          <p:nvPr/>
        </p:nvSpPr>
        <p:spPr>
          <a:xfrm>
            <a:off x="6094412" y="4215161"/>
            <a:ext cx="1912164" cy="747132"/>
          </a:xfrm>
          <a:prstGeom prst="donut">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3929597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0259A-3DE1-7443-842F-6DEF82C8EAB0}"/>
              </a:ext>
            </a:extLst>
          </p:cNvPr>
          <p:cNvSpPr>
            <a:spLocks noGrp="1"/>
          </p:cNvSpPr>
          <p:nvPr>
            <p:ph type="title"/>
          </p:nvPr>
        </p:nvSpPr>
        <p:spPr/>
        <p:txBody>
          <a:bodyPr/>
          <a:lstStyle/>
          <a:p>
            <a:r>
              <a:rPr lang="en-US" dirty="0"/>
              <a:t>Review Pull Request</a:t>
            </a:r>
          </a:p>
        </p:txBody>
      </p:sp>
      <p:sp>
        <p:nvSpPr>
          <p:cNvPr id="3" name="Content Placeholder 2">
            <a:extLst>
              <a:ext uri="{FF2B5EF4-FFF2-40B4-BE49-F238E27FC236}">
                <a16:creationId xmlns:a16="http://schemas.microsoft.com/office/drawing/2014/main" id="{C594BFB0-00C1-7B4A-A2FE-0024DB267D7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984B8D-C5F9-3540-B4AE-7085E1564FA7}"/>
              </a:ext>
            </a:extLst>
          </p:cNvPr>
          <p:cNvPicPr>
            <a:picLocks noChangeAspect="1"/>
          </p:cNvPicPr>
          <p:nvPr/>
        </p:nvPicPr>
        <p:blipFill>
          <a:blip r:embed="rId2"/>
          <a:stretch>
            <a:fillRect/>
          </a:stretch>
        </p:blipFill>
        <p:spPr>
          <a:xfrm>
            <a:off x="365761" y="937932"/>
            <a:ext cx="11823064" cy="5174363"/>
          </a:xfrm>
          <a:prstGeom prst="rect">
            <a:avLst/>
          </a:prstGeom>
        </p:spPr>
      </p:pic>
      <p:sp>
        <p:nvSpPr>
          <p:cNvPr id="5" name="Frame 4">
            <a:extLst>
              <a:ext uri="{FF2B5EF4-FFF2-40B4-BE49-F238E27FC236}">
                <a16:creationId xmlns:a16="http://schemas.microsoft.com/office/drawing/2014/main" id="{F0AFDE61-8F32-1A41-B533-FF3F203A67BE}"/>
              </a:ext>
            </a:extLst>
          </p:cNvPr>
          <p:cNvSpPr/>
          <p:nvPr/>
        </p:nvSpPr>
        <p:spPr>
          <a:xfrm>
            <a:off x="8196148" y="3635298"/>
            <a:ext cx="1059366" cy="1550019"/>
          </a:xfrm>
          <a:prstGeom prst="frame">
            <a:avLst/>
          </a:prstGeom>
          <a:solidFill>
            <a:srgbClr val="FF000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23353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r>
              <a:rPr lang="en-US" dirty="0"/>
              <a:t>Brief explanation of Version Control with Git</a:t>
            </a:r>
          </a:p>
          <a:p>
            <a:r>
              <a:rPr lang="en-US" dirty="0"/>
              <a:t>Git Workflow Mechanisms for Collaboration</a:t>
            </a:r>
          </a:p>
          <a:p>
            <a:pPr lvl="1"/>
            <a:r>
              <a:rPr lang="en-US" dirty="0"/>
              <a:t>Branches</a:t>
            </a:r>
          </a:p>
          <a:p>
            <a:pPr lvl="1"/>
            <a:r>
              <a:rPr lang="en-US" dirty="0"/>
              <a:t>Pull Requests</a:t>
            </a:r>
          </a:p>
          <a:p>
            <a:pPr lvl="1"/>
            <a:r>
              <a:rPr lang="en-US" dirty="0"/>
              <a:t>Forks</a:t>
            </a:r>
          </a:p>
          <a:p>
            <a:r>
              <a:rPr lang="en-US" dirty="0"/>
              <a:t>Exposure to workflows of different complexity</a:t>
            </a:r>
          </a:p>
          <a:p>
            <a:r>
              <a:rPr lang="en-US" dirty="0"/>
              <a:t>What to think about when evaluating different workflows</a:t>
            </a:r>
          </a:p>
          <a:p>
            <a:r>
              <a:rPr lang="en-US" dirty="0"/>
              <a:t>Extra:  Heat Equation Example Workflow</a:t>
            </a:r>
          </a:p>
          <a:p>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41875954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CDA1-A855-FD45-B539-F177CC051C9E}"/>
              </a:ext>
            </a:extLst>
          </p:cNvPr>
          <p:cNvSpPr>
            <a:spLocks noGrp="1"/>
          </p:cNvSpPr>
          <p:nvPr>
            <p:ph type="title"/>
          </p:nvPr>
        </p:nvSpPr>
        <p:spPr/>
        <p:txBody>
          <a:bodyPr/>
          <a:lstStyle/>
          <a:p>
            <a:r>
              <a:rPr lang="en-US" dirty="0"/>
              <a:t>CI Testing for PR</a:t>
            </a:r>
          </a:p>
        </p:txBody>
      </p:sp>
      <p:pic>
        <p:nvPicPr>
          <p:cNvPr id="5" name="Content Placeholder 4">
            <a:extLst>
              <a:ext uri="{FF2B5EF4-FFF2-40B4-BE49-F238E27FC236}">
                <a16:creationId xmlns:a16="http://schemas.microsoft.com/office/drawing/2014/main" id="{731D8B42-1FEA-1B4F-9122-995C9F197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92" y="1212618"/>
            <a:ext cx="8168825" cy="4048125"/>
          </a:xfrm>
        </p:spPr>
      </p:pic>
      <p:sp>
        <p:nvSpPr>
          <p:cNvPr id="6" name="TextBox 5">
            <a:extLst>
              <a:ext uri="{FF2B5EF4-FFF2-40B4-BE49-F238E27FC236}">
                <a16:creationId xmlns:a16="http://schemas.microsoft.com/office/drawing/2014/main" id="{C491D6CF-BD94-824D-9019-478BF22D7F65}"/>
              </a:ext>
            </a:extLst>
          </p:cNvPr>
          <p:cNvSpPr txBox="1"/>
          <p:nvPr/>
        </p:nvSpPr>
        <p:spPr>
          <a:xfrm>
            <a:off x="579863" y="5564925"/>
            <a:ext cx="8039554" cy="433965"/>
          </a:xfrm>
          <a:prstGeom prst="rect">
            <a:avLst/>
          </a:prstGeom>
          <a:noFill/>
        </p:spPr>
        <p:txBody>
          <a:bodyPr wrap="square" lIns="118872" tIns="91440" rIns="118872" bIns="91440" rtlCol="0" anchor="ctr" anchorCtr="0">
            <a:spAutoFit/>
          </a:bodyPr>
          <a:lstStyle/>
          <a:p>
            <a:pPr algn="l">
              <a:lnSpc>
                <a:spcPct val="90000"/>
              </a:lnSpc>
            </a:pPr>
            <a:r>
              <a:rPr lang="en-US" dirty="0"/>
              <a:t>This will be covered in the CI module</a:t>
            </a:r>
          </a:p>
        </p:txBody>
      </p:sp>
    </p:spTree>
    <p:extLst>
      <p:ext uri="{BB962C8B-B14F-4D97-AF65-F5344CB8AC3E}">
        <p14:creationId xmlns:p14="http://schemas.microsoft.com/office/powerpoint/2010/main" val="6256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8550E-A12D-8844-B3AA-843E0E02B76E}"/>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E7A5CED-599D-314E-9F01-E8806914DCFD}"/>
              </a:ext>
            </a:extLst>
          </p:cNvPr>
          <p:cNvSpPr>
            <a:spLocks noGrp="1"/>
          </p:cNvSpPr>
          <p:nvPr>
            <p:ph idx="1"/>
          </p:nvPr>
        </p:nvSpPr>
        <p:spPr>
          <a:xfrm>
            <a:off x="365761" y="1226999"/>
            <a:ext cx="8802954" cy="4841291"/>
          </a:xfrm>
        </p:spPr>
        <p:txBody>
          <a:bodyPr/>
          <a:lstStyle/>
          <a:p>
            <a:pPr marL="0" indent="0">
              <a:buNone/>
            </a:pPr>
            <a:r>
              <a:rPr lang="en-US" dirty="0"/>
              <a:t>Development teams would like to use version control to collaborate productively and ensure correct code</a:t>
            </a:r>
          </a:p>
          <a:p>
            <a:pPr marL="0" indent="0">
              <a:buNone/>
            </a:pPr>
            <a:endParaRPr lang="en-US" sz="1800" dirty="0"/>
          </a:p>
          <a:p>
            <a:pPr marL="0" indent="0">
              <a:buNone/>
            </a:pPr>
            <a:endParaRPr lang="en-US" sz="1800" dirty="0"/>
          </a:p>
          <a:p>
            <a:pPr marL="0" indent="0">
              <a:buNone/>
            </a:pPr>
            <a:r>
              <a:rPr lang="en-US" sz="1800" dirty="0"/>
              <a:t>j</a:t>
            </a:r>
          </a:p>
        </p:txBody>
      </p:sp>
    </p:spTree>
    <p:extLst>
      <p:ext uri="{BB962C8B-B14F-4D97-AF65-F5344CB8AC3E}">
        <p14:creationId xmlns:p14="http://schemas.microsoft.com/office/powerpoint/2010/main" val="658328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7C0A-7591-A44A-BA28-B27788DF1A70}"/>
              </a:ext>
            </a:extLst>
          </p:cNvPr>
          <p:cNvSpPr>
            <a:spLocks noGrp="1"/>
          </p:cNvSpPr>
          <p:nvPr>
            <p:ph type="title"/>
          </p:nvPr>
        </p:nvSpPr>
        <p:spPr/>
        <p:txBody>
          <a:bodyPr/>
          <a:lstStyle/>
          <a:p>
            <a:r>
              <a:rPr lang="en-US" dirty="0"/>
              <a:t>First Workflow</a:t>
            </a:r>
          </a:p>
        </p:txBody>
      </p:sp>
      <p:sp>
        <p:nvSpPr>
          <p:cNvPr id="3" name="Content Placeholder 2">
            <a:extLst>
              <a:ext uri="{FF2B5EF4-FFF2-40B4-BE49-F238E27FC236}">
                <a16:creationId xmlns:a16="http://schemas.microsoft.com/office/drawing/2014/main" id="{F1DB1E7F-C262-8A45-9DAC-7AF28B8267E9}"/>
              </a:ext>
            </a:extLst>
          </p:cNvPr>
          <p:cNvSpPr>
            <a:spLocks noGrp="1"/>
          </p:cNvSpPr>
          <p:nvPr>
            <p:ph idx="1"/>
          </p:nvPr>
        </p:nvSpPr>
        <p:spPr>
          <a:xfrm>
            <a:off x="409507" y="1210897"/>
            <a:ext cx="11369809" cy="4047778"/>
          </a:xfrm>
        </p:spPr>
        <p:txBody>
          <a:bodyPr/>
          <a:lstStyle/>
          <a:p>
            <a:pPr marL="0" indent="0">
              <a:buNone/>
            </a:pPr>
            <a:r>
              <a:rPr lang="en-US" dirty="0"/>
              <a:t>This process of collaborating </a:t>
            </a:r>
            <a:r>
              <a:rPr lang="en-US" i="1" dirty="0"/>
              <a:t>via</a:t>
            </a:r>
            <a:r>
              <a:rPr lang="en-US" dirty="0"/>
              <a:t> Git is called the </a:t>
            </a:r>
            <a:r>
              <a:rPr lang="en-US" b="1" dirty="0"/>
              <a:t>Centralized</a:t>
            </a:r>
            <a:r>
              <a:rPr lang="en-US" dirty="0"/>
              <a:t> </a:t>
            </a:r>
            <a:r>
              <a:rPr lang="en-US" b="1" dirty="0"/>
              <a:t>Workflow</a:t>
            </a:r>
          </a:p>
          <a:p>
            <a:r>
              <a:rPr lang="en-US" dirty="0"/>
              <a:t>See </a:t>
            </a:r>
            <a:r>
              <a:rPr lang="en-US" dirty="0">
                <a:hlinkClick r:id="rId3"/>
              </a:rPr>
              <a:t>Atlassian/BitBucket</a:t>
            </a:r>
            <a:r>
              <a:rPr lang="en-US" dirty="0"/>
              <a:t> for more information</a:t>
            </a:r>
          </a:p>
          <a:p>
            <a:r>
              <a:rPr lang="en-US" dirty="0"/>
              <a:t>“Simple” to learn and “easy” to use</a:t>
            </a:r>
          </a:p>
          <a:p>
            <a:r>
              <a:rPr lang="en-US" dirty="0"/>
              <a:t>Leverages local vs. remote repo dimension</a:t>
            </a:r>
          </a:p>
          <a:p>
            <a:pPr lvl="1"/>
            <a:r>
              <a:rPr lang="en-US" dirty="0"/>
              <a:t>Integration in local repo when local repos interact with remote repo</a:t>
            </a:r>
          </a:p>
          <a:p>
            <a:r>
              <a:rPr lang="en-US" dirty="0"/>
              <a:t>What if you have many team members?</a:t>
            </a:r>
          </a:p>
          <a:p>
            <a:r>
              <a:rPr lang="en-US" dirty="0"/>
              <a:t>What if developers only push once a month?</a:t>
            </a:r>
          </a:p>
          <a:p>
            <a:pPr lvl="1"/>
            <a:r>
              <a:rPr lang="en-US" dirty="0"/>
              <a:t>Lengthy development efforts without integrating</a:t>
            </a:r>
          </a:p>
          <a:p>
            <a:pPr lvl="1"/>
            <a:r>
              <a:rPr lang="en-US" dirty="0"/>
              <a:t>Occasional contributors</a:t>
            </a:r>
          </a:p>
          <a:p>
            <a:r>
              <a:rPr lang="en-US" dirty="0"/>
              <a:t>What if team members works on different parts of the code?</a:t>
            </a:r>
          </a:p>
          <a:p>
            <a:r>
              <a:rPr lang="en-US" dirty="0"/>
              <a:t>Working directly on master</a:t>
            </a:r>
          </a:p>
          <a:p>
            <a:pPr marL="0" indent="0">
              <a:buNone/>
            </a:pPr>
            <a:endParaRPr lang="en-US" dirty="0"/>
          </a:p>
        </p:txBody>
      </p:sp>
      <p:sp>
        <p:nvSpPr>
          <p:cNvPr id="4" name="Magnetic Disk 3">
            <a:extLst>
              <a:ext uri="{FF2B5EF4-FFF2-40B4-BE49-F238E27FC236}">
                <a16:creationId xmlns:a16="http://schemas.microsoft.com/office/drawing/2014/main" id="{4003AB91-21BD-E24D-A55D-EF70A605911D}"/>
              </a:ext>
            </a:extLst>
          </p:cNvPr>
          <p:cNvSpPr/>
          <p:nvPr/>
        </p:nvSpPr>
        <p:spPr>
          <a:xfrm>
            <a:off x="9266830" y="2421515"/>
            <a:ext cx="1364776" cy="781334"/>
          </a:xfrm>
          <a:prstGeom prst="flowChartMagneticDisk">
            <a:avLst/>
          </a:prstGeom>
          <a:solidFill>
            <a:schemeClr val="accent3">
              <a:lumMod val="75000"/>
            </a:schemeClr>
          </a:solidFill>
          <a:ln w="19050">
            <a:solidFill>
              <a:schemeClr val="tx2">
                <a:lumMod val="75000"/>
              </a:schemeClr>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6" name="Magnetic Disk 5">
            <a:extLst>
              <a:ext uri="{FF2B5EF4-FFF2-40B4-BE49-F238E27FC236}">
                <a16:creationId xmlns:a16="http://schemas.microsoft.com/office/drawing/2014/main" id="{6948B375-82F7-7049-B5AA-00116F19D2AA}"/>
              </a:ext>
            </a:extLst>
          </p:cNvPr>
          <p:cNvSpPr/>
          <p:nvPr/>
        </p:nvSpPr>
        <p:spPr>
          <a:xfrm>
            <a:off x="10361076" y="3957190"/>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sp>
        <p:nvSpPr>
          <p:cNvPr id="7" name="Magnetic Disk 6">
            <a:extLst>
              <a:ext uri="{FF2B5EF4-FFF2-40B4-BE49-F238E27FC236}">
                <a16:creationId xmlns:a16="http://schemas.microsoft.com/office/drawing/2014/main" id="{0B080F18-0A50-6945-A242-938F83117D61}"/>
              </a:ext>
            </a:extLst>
          </p:cNvPr>
          <p:cNvSpPr/>
          <p:nvPr/>
        </p:nvSpPr>
        <p:spPr>
          <a:xfrm>
            <a:off x="8126797" y="3927485"/>
            <a:ext cx="1364776" cy="781334"/>
          </a:xfrm>
          <a:prstGeom prst="flowChartMagneticDisk">
            <a:avLst/>
          </a:prstGeom>
          <a:solidFill>
            <a:srgbClr val="974CEA"/>
          </a:solidFill>
          <a:ln w="19050">
            <a:solidFill>
              <a:srgbClr val="61298A"/>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pPr>
            <a:endParaRPr lang="en-US" sz="2000" dirty="0">
              <a:solidFill>
                <a:schemeClr val="bg1"/>
              </a:solidFill>
            </a:endParaRPr>
          </a:p>
        </p:txBody>
      </p:sp>
      <p:cxnSp>
        <p:nvCxnSpPr>
          <p:cNvPr id="10" name="Straight Arrow Connector 9">
            <a:extLst>
              <a:ext uri="{FF2B5EF4-FFF2-40B4-BE49-F238E27FC236}">
                <a16:creationId xmlns:a16="http://schemas.microsoft.com/office/drawing/2014/main" id="{241ECF81-3A7A-C740-AD38-24DCB01EA86F}"/>
              </a:ext>
            </a:extLst>
          </p:cNvPr>
          <p:cNvCxnSpPr>
            <a:cxnSpLocks/>
            <a:stCxn id="4" idx="3"/>
            <a:endCxn id="6" idx="1"/>
          </p:cNvCxnSpPr>
          <p:nvPr/>
        </p:nvCxnSpPr>
        <p:spPr>
          <a:xfrm>
            <a:off x="9949218" y="3202849"/>
            <a:ext cx="1094246" cy="75434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35EDA98-2981-5145-B0E6-A0276937426D}"/>
              </a:ext>
            </a:extLst>
          </p:cNvPr>
          <p:cNvCxnSpPr>
            <a:cxnSpLocks/>
            <a:stCxn id="7" idx="1"/>
            <a:endCxn id="4" idx="3"/>
          </p:cNvCxnSpPr>
          <p:nvPr/>
        </p:nvCxnSpPr>
        <p:spPr>
          <a:xfrm flipV="1">
            <a:off x="8809185" y="3202849"/>
            <a:ext cx="1140033" cy="724636"/>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E27B72-B0FA-034F-9FF4-D07586E6873D}"/>
              </a:ext>
            </a:extLst>
          </p:cNvPr>
          <p:cNvSpPr txBox="1"/>
          <p:nvPr/>
        </p:nvSpPr>
        <p:spPr>
          <a:xfrm>
            <a:off x="8126797" y="473799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Alice</a:t>
            </a:r>
          </a:p>
        </p:txBody>
      </p:sp>
      <p:sp>
        <p:nvSpPr>
          <p:cNvPr id="28" name="TextBox 27">
            <a:extLst>
              <a:ext uri="{FF2B5EF4-FFF2-40B4-BE49-F238E27FC236}">
                <a16:creationId xmlns:a16="http://schemas.microsoft.com/office/drawing/2014/main" id="{CCB07D9C-2F79-EC48-83EA-602F4D21A434}"/>
              </a:ext>
            </a:extLst>
          </p:cNvPr>
          <p:cNvSpPr txBox="1"/>
          <p:nvPr/>
        </p:nvSpPr>
        <p:spPr>
          <a:xfrm>
            <a:off x="10334332" y="4716801"/>
            <a:ext cx="1364776" cy="683264"/>
          </a:xfrm>
          <a:prstGeom prst="rect">
            <a:avLst/>
          </a:prstGeom>
          <a:noFill/>
        </p:spPr>
        <p:txBody>
          <a:bodyPr wrap="square" lIns="118872" tIns="91440" rIns="118872" bIns="91440" rtlCol="0" anchor="ctr" anchorCtr="0">
            <a:spAutoFit/>
          </a:bodyPr>
          <a:lstStyle/>
          <a:p>
            <a:pPr algn="l">
              <a:lnSpc>
                <a:spcPct val="90000"/>
              </a:lnSpc>
            </a:pPr>
            <a:r>
              <a:rPr lang="en-US" dirty="0"/>
              <a:t>Local repo</a:t>
            </a:r>
          </a:p>
          <a:p>
            <a:pPr algn="l">
              <a:lnSpc>
                <a:spcPct val="90000"/>
              </a:lnSpc>
            </a:pPr>
            <a:r>
              <a:rPr lang="en-US" dirty="0"/>
              <a:t>      Bob</a:t>
            </a:r>
          </a:p>
        </p:txBody>
      </p:sp>
      <p:sp>
        <p:nvSpPr>
          <p:cNvPr id="29" name="TextBox 28">
            <a:extLst>
              <a:ext uri="{FF2B5EF4-FFF2-40B4-BE49-F238E27FC236}">
                <a16:creationId xmlns:a16="http://schemas.microsoft.com/office/drawing/2014/main" id="{A2141202-CAD4-5248-9EE0-0EE8E8CB2373}"/>
              </a:ext>
            </a:extLst>
          </p:cNvPr>
          <p:cNvSpPr txBox="1"/>
          <p:nvPr/>
        </p:nvSpPr>
        <p:spPr>
          <a:xfrm>
            <a:off x="9128533" y="1935710"/>
            <a:ext cx="1641369" cy="433965"/>
          </a:xfrm>
          <a:prstGeom prst="rect">
            <a:avLst/>
          </a:prstGeom>
          <a:noFill/>
        </p:spPr>
        <p:txBody>
          <a:bodyPr wrap="square" lIns="118872" tIns="91440" rIns="118872" bIns="91440" rtlCol="0" anchor="ctr" anchorCtr="0">
            <a:spAutoFit/>
          </a:bodyPr>
          <a:lstStyle/>
          <a:p>
            <a:pPr algn="l">
              <a:lnSpc>
                <a:spcPct val="90000"/>
              </a:lnSpc>
            </a:pPr>
            <a:r>
              <a:rPr lang="en-US" dirty="0"/>
              <a:t>Remote repo</a:t>
            </a:r>
          </a:p>
        </p:txBody>
      </p:sp>
    </p:spTree>
    <p:extLst>
      <p:ext uri="{BB962C8B-B14F-4D97-AF65-F5344CB8AC3E}">
        <p14:creationId xmlns:p14="http://schemas.microsoft.com/office/powerpoint/2010/main" val="788690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5E873-EED9-BF40-A119-57F778917CEC}"/>
              </a:ext>
            </a:extLst>
          </p:cNvPr>
          <p:cNvSpPr>
            <a:spLocks noGrp="1"/>
          </p:cNvSpPr>
          <p:nvPr>
            <p:ph type="title"/>
          </p:nvPr>
        </p:nvSpPr>
        <p:spPr/>
        <p:txBody>
          <a:bodyPr/>
          <a:lstStyle/>
          <a:p>
            <a:r>
              <a:rPr lang="en-US" dirty="0"/>
              <a:t>Git Workflow Mechanisms for Collaboration</a:t>
            </a:r>
          </a:p>
        </p:txBody>
      </p:sp>
      <p:sp>
        <p:nvSpPr>
          <p:cNvPr id="3" name="Content Placeholder 2">
            <a:extLst>
              <a:ext uri="{FF2B5EF4-FFF2-40B4-BE49-F238E27FC236}">
                <a16:creationId xmlns:a16="http://schemas.microsoft.com/office/drawing/2014/main" id="{28795306-D83A-334F-8568-08D11D98E3E4}"/>
              </a:ext>
            </a:extLst>
          </p:cNvPr>
          <p:cNvSpPr>
            <a:spLocks noGrp="1"/>
          </p:cNvSpPr>
          <p:nvPr>
            <p:ph idx="1"/>
          </p:nvPr>
        </p:nvSpPr>
        <p:spPr>
          <a:xfrm>
            <a:off x="409507" y="1325880"/>
            <a:ext cx="11369809" cy="4047778"/>
          </a:xfrm>
        </p:spPr>
        <p:txBody>
          <a:bodyPr/>
          <a:lstStyle/>
          <a:p>
            <a:r>
              <a:rPr lang="en-US" dirty="0"/>
              <a:t>Branches</a:t>
            </a:r>
          </a:p>
          <a:p>
            <a:pPr lvl="1"/>
            <a:r>
              <a:rPr lang="en-US" dirty="0"/>
              <a:t>Enable separate development for features or fixes on the same repo</a:t>
            </a:r>
          </a:p>
          <a:p>
            <a:pPr lvl="1"/>
            <a:r>
              <a:rPr lang="en-US" dirty="0"/>
              <a:t>Communication among team members is vital</a:t>
            </a:r>
          </a:p>
          <a:p>
            <a:pPr lvl="1"/>
            <a:r>
              <a:rPr lang="en-US" dirty="0"/>
              <a:t>Enables different types of Workflows</a:t>
            </a:r>
          </a:p>
          <a:p>
            <a:r>
              <a:rPr lang="en-US" dirty="0"/>
              <a:t>Pull Requests</a:t>
            </a:r>
          </a:p>
          <a:p>
            <a:pPr lvl="1"/>
            <a:r>
              <a:rPr lang="en-US" dirty="0"/>
              <a:t>Enables code review and testing before merge</a:t>
            </a:r>
          </a:p>
          <a:p>
            <a:r>
              <a:rPr lang="en-US" dirty="0"/>
              <a:t>Forks</a:t>
            </a:r>
          </a:p>
          <a:p>
            <a:pPr lvl="1"/>
            <a:r>
              <a:rPr lang="en-US" dirty="0"/>
              <a:t>Enables outside contributors that have read access only</a:t>
            </a:r>
          </a:p>
          <a:p>
            <a:pPr lvl="1"/>
            <a:r>
              <a:rPr lang="en-US" dirty="0"/>
              <a:t>Controls on original repo remains with the team</a:t>
            </a:r>
          </a:p>
          <a:p>
            <a:pPr marL="346075" lvl="1" indent="0">
              <a:buNone/>
            </a:pPr>
            <a:endParaRPr lang="en-US" dirty="0"/>
          </a:p>
        </p:txBody>
      </p:sp>
    </p:spTree>
    <p:extLst>
      <p:ext uri="{BB962C8B-B14F-4D97-AF65-F5344CB8AC3E}">
        <p14:creationId xmlns:p14="http://schemas.microsoft.com/office/powerpoint/2010/main" val="2485969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3D76-09F2-E949-BFE4-5D90160A680F}"/>
              </a:ext>
            </a:extLst>
          </p:cNvPr>
          <p:cNvSpPr>
            <a:spLocks noGrp="1"/>
          </p:cNvSpPr>
          <p:nvPr>
            <p:ph type="title"/>
          </p:nvPr>
        </p:nvSpPr>
        <p:spPr/>
        <p:txBody>
          <a:bodyPr/>
          <a:lstStyle/>
          <a:p>
            <a:r>
              <a:rPr lang="en-US" dirty="0"/>
              <a:t>Branches</a:t>
            </a:r>
          </a:p>
        </p:txBody>
      </p:sp>
      <p:sp>
        <p:nvSpPr>
          <p:cNvPr id="3" name="Content Placeholder 2">
            <a:extLst>
              <a:ext uri="{FF2B5EF4-FFF2-40B4-BE49-F238E27FC236}">
                <a16:creationId xmlns:a16="http://schemas.microsoft.com/office/drawing/2014/main" id="{3F10EFBA-41D9-104F-9ADE-9AA77C5312AC}"/>
              </a:ext>
            </a:extLst>
          </p:cNvPr>
          <p:cNvSpPr>
            <a:spLocks noGrp="1"/>
          </p:cNvSpPr>
          <p:nvPr>
            <p:ph idx="1"/>
          </p:nvPr>
        </p:nvSpPr>
        <p:spPr>
          <a:xfrm>
            <a:off x="365760" y="1057734"/>
            <a:ext cx="6925377" cy="4651085"/>
          </a:xfrm>
        </p:spPr>
        <p:txBody>
          <a:bodyPr/>
          <a:lstStyle/>
          <a:p>
            <a:pPr marL="0" indent="0">
              <a:buNone/>
            </a:pPr>
            <a:r>
              <a:rPr lang="en-US" dirty="0"/>
              <a:t>Branches are independent lines of development</a:t>
            </a:r>
          </a:p>
          <a:p>
            <a:r>
              <a:rPr lang="en-US" dirty="0"/>
              <a:t>Use branches to protect master branch</a:t>
            </a:r>
          </a:p>
          <a:p>
            <a:r>
              <a:rPr lang="en-US" dirty="0"/>
              <a:t>Feature branches</a:t>
            </a:r>
          </a:p>
          <a:p>
            <a:pPr lvl="1"/>
            <a:r>
              <a:rPr lang="en-US" dirty="0"/>
              <a:t>Organize a new feature as a sequence of related commits in a branch</a:t>
            </a:r>
          </a:p>
          <a:p>
            <a:r>
              <a:rPr lang="en-US" dirty="0"/>
              <a:t>Branches are usually combined or </a:t>
            </a:r>
            <a:r>
              <a:rPr lang="en-US" b="1" dirty="0"/>
              <a:t>merged</a:t>
            </a:r>
          </a:p>
          <a:p>
            <a:r>
              <a:rPr lang="en-US" dirty="0"/>
              <a:t>Develop on a branch, test on the branch, and merge into master</a:t>
            </a:r>
          </a:p>
          <a:p>
            <a:r>
              <a:rPr lang="en-US" dirty="0"/>
              <a:t>Integration occurs at merge commits</a:t>
            </a:r>
          </a:p>
        </p:txBody>
      </p:sp>
      <p:pic>
        <p:nvPicPr>
          <p:cNvPr id="8" name="Picture 7">
            <a:extLst>
              <a:ext uri="{FF2B5EF4-FFF2-40B4-BE49-F238E27FC236}">
                <a16:creationId xmlns:a16="http://schemas.microsoft.com/office/drawing/2014/main" id="{F1835F05-49A2-5E4D-913F-5CE57F1DB2A1}"/>
              </a:ext>
            </a:extLst>
          </p:cNvPr>
          <p:cNvPicPr>
            <a:picLocks noChangeAspect="1"/>
          </p:cNvPicPr>
          <p:nvPr/>
        </p:nvPicPr>
        <p:blipFill rotWithShape="1">
          <a:blip r:embed="rId3">
            <a:extLst>
              <a:ext uri="{28A0092B-C50C-407E-A947-70E740481C1C}">
                <a14:useLocalDpi xmlns:a14="http://schemas.microsoft.com/office/drawing/2010/main" val="0"/>
              </a:ext>
            </a:extLst>
          </a:blip>
          <a:srcRect l="3348" t="3509" r="37236" b="72632"/>
          <a:stretch/>
        </p:blipFill>
        <p:spPr>
          <a:xfrm>
            <a:off x="7291137" y="1637876"/>
            <a:ext cx="4487781" cy="1318224"/>
          </a:xfrm>
          <a:prstGeom prst="rect">
            <a:avLst/>
          </a:prstGeom>
        </p:spPr>
      </p:pic>
      <p:pic>
        <p:nvPicPr>
          <p:cNvPr id="14" name="Picture 13">
            <a:extLst>
              <a:ext uri="{FF2B5EF4-FFF2-40B4-BE49-F238E27FC236}">
                <a16:creationId xmlns:a16="http://schemas.microsoft.com/office/drawing/2014/main" id="{DDDAD887-FD41-BD40-846B-9B1E2B00800A}"/>
              </a:ext>
            </a:extLst>
          </p:cNvPr>
          <p:cNvPicPr>
            <a:picLocks noChangeAspect="1"/>
          </p:cNvPicPr>
          <p:nvPr/>
        </p:nvPicPr>
        <p:blipFill rotWithShape="1">
          <a:blip r:embed="rId4">
            <a:extLst>
              <a:ext uri="{28A0092B-C50C-407E-A947-70E740481C1C}">
                <a14:useLocalDpi xmlns:a14="http://schemas.microsoft.com/office/drawing/2010/main" val="0"/>
              </a:ext>
            </a:extLst>
          </a:blip>
          <a:srcRect r="45713" b="69950"/>
          <a:stretch/>
        </p:blipFill>
        <p:spPr>
          <a:xfrm>
            <a:off x="7291138" y="3268096"/>
            <a:ext cx="4062964" cy="1645098"/>
          </a:xfrm>
          <a:prstGeom prst="rect">
            <a:avLst/>
          </a:prstGeom>
        </p:spPr>
      </p:pic>
    </p:spTree>
    <p:extLst>
      <p:ext uri="{BB962C8B-B14F-4D97-AF65-F5344CB8AC3E}">
        <p14:creationId xmlns:p14="http://schemas.microsoft.com/office/powerpoint/2010/main" val="273179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0D0E-7BDD-A64B-9889-50CEFF9B0A30}"/>
              </a:ext>
            </a:extLst>
          </p:cNvPr>
          <p:cNvSpPr>
            <a:spLocks noGrp="1"/>
          </p:cNvSpPr>
          <p:nvPr>
            <p:ph type="title"/>
          </p:nvPr>
        </p:nvSpPr>
        <p:spPr/>
        <p:txBody>
          <a:bodyPr/>
          <a:lstStyle/>
          <a:p>
            <a:r>
              <a:rPr lang="en-US" dirty="0"/>
              <a:t>Control Project Branch Complexity</a:t>
            </a:r>
          </a:p>
        </p:txBody>
      </p:sp>
      <p:sp>
        <p:nvSpPr>
          <p:cNvPr id="3" name="Content Placeholder 2">
            <a:extLst>
              <a:ext uri="{FF2B5EF4-FFF2-40B4-BE49-F238E27FC236}">
                <a16:creationId xmlns:a16="http://schemas.microsoft.com/office/drawing/2014/main" id="{B29BC53D-F779-0F4F-A6A8-27F618BB6F2D}"/>
              </a:ext>
            </a:extLst>
          </p:cNvPr>
          <p:cNvSpPr>
            <a:spLocks noGrp="1"/>
          </p:cNvSpPr>
          <p:nvPr>
            <p:ph idx="1"/>
          </p:nvPr>
        </p:nvSpPr>
        <p:spPr/>
        <p:txBody>
          <a:bodyPr/>
          <a:lstStyle/>
          <a:p>
            <a:r>
              <a:rPr lang="en-US" dirty="0"/>
              <a:t>Workflow policy is needed</a:t>
            </a:r>
          </a:p>
          <a:p>
            <a:pPr lvl="1"/>
            <a:r>
              <a:rPr lang="en-US" dirty="0"/>
              <a:t>Project supported branches and workflows should not be unnecessarily complex</a:t>
            </a:r>
          </a:p>
          <a:p>
            <a:pPr lvl="1"/>
            <a:r>
              <a:rPr lang="en-US" dirty="0"/>
              <a:t>Individuals and sub-teams can leverage more complex models when advantageous</a:t>
            </a:r>
          </a:p>
          <a:p>
            <a:pPr lvl="1"/>
            <a:r>
              <a:rPr lang="en-US" dirty="0"/>
              <a:t>Descriptive names or linked to issue tracking system</a:t>
            </a:r>
          </a:p>
          <a:p>
            <a:pPr lvl="1"/>
            <a:r>
              <a:rPr lang="en-US" dirty="0"/>
              <a:t>Where do branches start and end?</a:t>
            </a:r>
          </a:p>
        </p:txBody>
      </p:sp>
      <p:pic>
        <p:nvPicPr>
          <p:cNvPr id="5" name="Picture 4">
            <a:extLst>
              <a:ext uri="{FF2B5EF4-FFF2-40B4-BE49-F238E27FC236}">
                <a16:creationId xmlns:a16="http://schemas.microsoft.com/office/drawing/2014/main" id="{5FD5C252-E8E1-3A4B-A66B-455303D445D4}"/>
              </a:ext>
            </a:extLst>
          </p:cNvPr>
          <p:cNvPicPr>
            <a:picLocks noChangeAspect="1"/>
          </p:cNvPicPr>
          <p:nvPr/>
        </p:nvPicPr>
        <p:blipFill rotWithShape="1">
          <a:blip r:embed="rId3">
            <a:extLst>
              <a:ext uri="{28A0092B-C50C-407E-A947-70E740481C1C}">
                <a14:useLocalDpi xmlns:a14="http://schemas.microsoft.com/office/drawing/2010/main" val="0"/>
              </a:ext>
            </a:extLst>
          </a:blip>
          <a:srcRect l="4616" t="20776" r="27566" b="49302"/>
          <a:stretch/>
        </p:blipFill>
        <p:spPr>
          <a:xfrm>
            <a:off x="2871529" y="3995677"/>
            <a:ext cx="6358269" cy="2052085"/>
          </a:xfrm>
          <a:prstGeom prst="rect">
            <a:avLst/>
          </a:prstGeom>
        </p:spPr>
      </p:pic>
    </p:spTree>
    <p:extLst>
      <p:ext uri="{BB962C8B-B14F-4D97-AF65-F5344CB8AC3E}">
        <p14:creationId xmlns:p14="http://schemas.microsoft.com/office/powerpoint/2010/main" val="18089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3978-C37D-B543-9210-EFD77EE5A241}"/>
              </a:ext>
            </a:extLst>
          </p:cNvPr>
          <p:cNvSpPr>
            <a:spLocks noGrp="1"/>
          </p:cNvSpPr>
          <p:nvPr>
            <p:ph type="title"/>
          </p:nvPr>
        </p:nvSpPr>
        <p:spPr/>
        <p:txBody>
          <a:bodyPr/>
          <a:lstStyle/>
          <a:p>
            <a:r>
              <a:rPr lang="en-US" dirty="0"/>
              <a:t>Feature Branches</a:t>
            </a:r>
          </a:p>
        </p:txBody>
      </p:sp>
      <p:sp>
        <p:nvSpPr>
          <p:cNvPr id="3" name="Content Placeholder 2">
            <a:extLst>
              <a:ext uri="{FF2B5EF4-FFF2-40B4-BE49-F238E27FC236}">
                <a16:creationId xmlns:a16="http://schemas.microsoft.com/office/drawing/2014/main" id="{0B6F2AEF-2300-F84B-BB99-ECEC425AFCAD}"/>
              </a:ext>
            </a:extLst>
          </p:cNvPr>
          <p:cNvSpPr>
            <a:spLocks noGrp="1"/>
          </p:cNvSpPr>
          <p:nvPr>
            <p:ph idx="1"/>
          </p:nvPr>
        </p:nvSpPr>
        <p:spPr>
          <a:xfrm>
            <a:off x="365761" y="1207973"/>
            <a:ext cx="6961796" cy="4047778"/>
          </a:xfrm>
        </p:spPr>
        <p:txBody>
          <a:bodyPr/>
          <a:lstStyle/>
          <a:p>
            <a:pPr marL="0" indent="0">
              <a:buNone/>
            </a:pPr>
            <a:r>
              <a:rPr lang="en-US" sz="2000" dirty="0"/>
              <a:t>Extend Centralized Workflow</a:t>
            </a:r>
          </a:p>
          <a:p>
            <a:r>
              <a:rPr lang="en-US" sz="2000" dirty="0"/>
              <a:t>Remote repo has commits A &amp; B</a:t>
            </a:r>
          </a:p>
          <a:p>
            <a:r>
              <a:rPr lang="en-US" sz="2000" dirty="0"/>
              <a:t>Bob pulls remote to synchronize local repo to remote</a:t>
            </a:r>
          </a:p>
          <a:p>
            <a:r>
              <a:rPr lang="en-US" sz="2000" dirty="0"/>
              <a:t>Bob creates local feature branch based on commit B</a:t>
            </a:r>
          </a:p>
          <a:p>
            <a:r>
              <a:rPr lang="en-US" sz="2000" dirty="0"/>
              <a:t>Commit C pushed to remote repo</a:t>
            </a:r>
          </a:p>
          <a:p>
            <a:r>
              <a:rPr lang="en-US" sz="2000" dirty="0"/>
              <a:t>Alice pulls remote to synchronize local repo to remote</a:t>
            </a:r>
          </a:p>
          <a:p>
            <a:r>
              <a:rPr lang="en-US" sz="2000" dirty="0"/>
              <a:t>Alice creates local feature branch based on commit C</a:t>
            </a:r>
          </a:p>
          <a:p>
            <a:r>
              <a:rPr lang="en-US" sz="2000" dirty="0"/>
              <a:t>Both develop independently on local feature branches</a:t>
            </a:r>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7879D0D5-49A1-054D-AEA9-083492052DF4}"/>
              </a:ext>
            </a:extLst>
          </p:cNvPr>
          <p:cNvPicPr>
            <a:picLocks noChangeAspect="1"/>
          </p:cNvPicPr>
          <p:nvPr/>
        </p:nvPicPr>
        <p:blipFill rotWithShape="1">
          <a:blip r:embed="rId3"/>
          <a:srcRect r="56578" b="12291"/>
          <a:stretch/>
        </p:blipFill>
        <p:spPr>
          <a:xfrm>
            <a:off x="7543800" y="914400"/>
            <a:ext cx="3572469" cy="5278438"/>
          </a:xfrm>
          <a:prstGeom prst="rect">
            <a:avLst/>
          </a:prstGeom>
        </p:spPr>
      </p:pic>
    </p:spTree>
    <p:extLst>
      <p:ext uri="{BB962C8B-B14F-4D97-AF65-F5344CB8AC3E}">
        <p14:creationId xmlns:p14="http://schemas.microsoft.com/office/powerpoint/2010/main" val="767238769"/>
      </p:ext>
    </p:extLst>
  </p:cSld>
  <p:clrMapOvr>
    <a:masterClrMapping/>
  </p:clrMapOvr>
</p:sld>
</file>

<file path=ppt/theme/theme1.xml><?xml version="1.0" encoding="utf-8"?>
<a:theme xmlns:a="http://schemas.openxmlformats.org/drawingml/2006/main" name="Presentations (Wide Screen)">
  <a:themeElements>
    <a:clrScheme name="ECP 171103 final">
      <a:dk1>
        <a:sysClr val="windowText" lastClr="000000"/>
      </a:dk1>
      <a:lt1>
        <a:sysClr val="window" lastClr="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effectLst>
          <a:outerShdw blurRad="44450" dist="27940" dir="5400000" algn="ctr">
            <a:srgbClr val="000000">
              <a:alpha val="32000"/>
            </a:srgbClr>
          </a:outerShdw>
        </a:effectLst>
      </a:spPr>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defPPr algn="ctr">
          <a:lnSpc>
            <a:spcPct val="90000"/>
          </a:lnSpc>
          <a:defRPr sz="2000" dirty="0">
            <a:solidFill>
              <a:schemeClr val="bg1"/>
            </a:solidFill>
          </a:defRPr>
        </a:defPPr>
      </a:lstStyle>
    </a:spDef>
    <a:txDef>
      <a:spPr>
        <a:noFill/>
      </a:spPr>
      <a:bodyPr wrap="square" lIns="118872" tIns="91440" rIns="118872" bIns="91440" rtlCol="0" anchor="ctr" anchorCtr="0">
        <a:spAutoFit/>
      </a:bodyPr>
      <a:lstStyle>
        <a:defPPr algn="l">
          <a:lnSpc>
            <a:spcPct val="90000"/>
          </a:lnSpc>
          <a:defRPr dirty="0" smtClean="0"/>
        </a:defPPr>
      </a:lstStyle>
    </a:txDef>
  </a:objectDefaults>
  <a:extraClrSchemeLst/>
  <a:extLst>
    <a:ext uri="{05A4C25C-085E-4340-85A3-A5531E510DB2}">
      <thm15:themeFamily xmlns:thm15="http://schemas.microsoft.com/office/thememl/2012/main" name="ECP_PowerPointTemplate-v1.0_20171106" id="{82BFD86B-8FF4-4B2C-AD68-5655622D7E2C}" vid="{C92328A0-5FA1-40E2-AE72-E588ED49AD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5464437F680748A68B85EB6594EA7D" ma:contentTypeVersion="0" ma:contentTypeDescription="Create a new document." ma:contentTypeScope="" ma:versionID="fe3f4dd58d5914c51cfc6deaa8ad845c">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0EC660-24D0-43A0-AE5E-E274115E726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E8DB7DEB-074E-4EE8-9B6E-FD27732310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9E20559-B232-4371-8690-E3D8007EDB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ECP_PowerPoint_Template-v1.0_20171106</Template>
  <TotalTime>15212</TotalTime>
  <Words>3076</Words>
  <Application>Microsoft Macintosh PowerPoint</Application>
  <PresentationFormat>Custom</PresentationFormat>
  <Paragraphs>297</Paragraphs>
  <Slides>30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Arial Black</vt:lpstr>
      <vt:lpstr>Calibri</vt:lpstr>
      <vt:lpstr>Presentations (Wide Screen)</vt:lpstr>
      <vt:lpstr>Git Workflows</vt:lpstr>
      <vt:lpstr>License, Citation and Acknowledgements</vt:lpstr>
      <vt:lpstr>Content</vt:lpstr>
      <vt:lpstr>Goal</vt:lpstr>
      <vt:lpstr>First Workflow</vt:lpstr>
      <vt:lpstr>Git Workflow Mechanisms for Collaboration</vt:lpstr>
      <vt:lpstr>Branches</vt:lpstr>
      <vt:lpstr>Control Project Branch Complexity</vt:lpstr>
      <vt:lpstr>Feature Branches</vt:lpstr>
      <vt:lpstr>Feature Branch Divergence</vt:lpstr>
      <vt:lpstr>Feature Race Condition</vt:lpstr>
      <vt:lpstr>More Branches</vt:lpstr>
      <vt:lpstr>Pull Requests</vt:lpstr>
      <vt:lpstr>GitHub Forks</vt:lpstr>
      <vt:lpstr>Current Trilinos Workflow</vt:lpstr>
      <vt:lpstr>Git Flow</vt:lpstr>
      <vt:lpstr>GitHub Flow</vt:lpstr>
      <vt:lpstr>GitLab Flow</vt:lpstr>
      <vt:lpstr>Considerations for Choosing a Git Workflow</vt:lpstr>
      <vt:lpstr>Extra: Demo for Heat Equation Example Workflow</vt:lpstr>
      <vt:lpstr>Git Workflow for the Heat Equation Example</vt:lpstr>
      <vt:lpstr>Fork the Repository</vt:lpstr>
      <vt:lpstr>Find the Path to Clone</vt:lpstr>
      <vt:lpstr>Clone the fork; Create and Checkout a New Branch</vt:lpstr>
      <vt:lpstr>Modify and Commit Code</vt:lpstr>
      <vt:lpstr>Push Change to Fork</vt:lpstr>
      <vt:lpstr>Issue Pull Request to Upstream Repository</vt:lpstr>
      <vt:lpstr>Issue Pull Request to Upstream Repository</vt:lpstr>
      <vt:lpstr>Review Pull Request</vt:lpstr>
      <vt:lpstr>CI Testing for PR</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Exascale Computing</dc:title>
  <dc:creator>Bernholdt, David E.</dc:creator>
  <cp:lastModifiedBy>Microsoft Office User</cp:lastModifiedBy>
  <cp:revision>344</cp:revision>
  <cp:lastPrinted>2017-11-02T18:35:01Z</cp:lastPrinted>
  <dcterms:created xsi:type="dcterms:W3CDTF">2018-11-06T17:28:56Z</dcterms:created>
  <dcterms:modified xsi:type="dcterms:W3CDTF">2020-09-28T02:42:59Z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0x010100565464437F680748A68B85EB6594EA7D</vt:lpwstr>
  </property>
</Properties>
</file>